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8" r:id="rId11"/>
    <p:sldId id="271" r:id="rId12"/>
    <p:sldId id="269" r:id="rId13"/>
    <p:sldId id="273" r:id="rId14"/>
    <p:sldId id="274" r:id="rId15"/>
    <p:sldId id="275" r:id="rId16"/>
    <p:sldId id="276" r:id="rId17"/>
    <p:sldId id="277" r:id="rId18"/>
    <p:sldId id="272" r:id="rId1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71" autoAdjust="0"/>
  </p:normalViewPr>
  <p:slideViewPr>
    <p:cSldViewPr snapToGrid="0">
      <p:cViewPr varScale="1">
        <p:scale>
          <a:sx n="80" d="100"/>
          <a:sy n="80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29.10.2019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viaa.gov.lv/lat/nordplus/nordplus_logo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esign-en.norden.org/index" TargetMode="External"/><Relationship Id="rId4" Type="http://schemas.openxmlformats.org/officeDocument/2006/relationships/hyperlink" Target="https://www.nordplusonline.org/Documents2/Logo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pik.com/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://www.canv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nsplash.com/" TargetMode="External"/><Relationship Id="rId5" Type="http://schemas.openxmlformats.org/officeDocument/2006/relationships/hyperlink" Target="http://www.pexels.com/" TargetMode="External"/><Relationship Id="rId4" Type="http://schemas.openxmlformats.org/officeDocument/2006/relationships/hyperlink" Target="http://www.momenti.lv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4081816"/>
            <a:ext cx="6400800" cy="838200"/>
          </a:xfrm>
        </p:spPr>
        <p:txBody>
          <a:bodyPr>
            <a:noAutofit/>
          </a:bodyPr>
          <a:lstStyle/>
          <a:p>
            <a:pPr algn="l"/>
            <a:r>
              <a:rPr 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Zane Birka </a:t>
            </a:r>
          </a:p>
          <a:p>
            <a:pPr algn="l"/>
            <a:r>
              <a:rPr 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VIAA </a:t>
            </a:r>
            <a:r>
              <a:rPr lang="lv-LV" sz="1400" dirty="0">
                <a:latin typeface="Arial" panose="020B0604020202020204" pitchFamily="34" charset="0"/>
                <a:cs typeface="Arial" panose="020B0604020202020204" pitchFamily="34" charset="0"/>
              </a:rPr>
              <a:t>Komunikācijas un programmu publicitātes </a:t>
            </a:r>
            <a:r>
              <a:rPr 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nodaļas</a:t>
            </a:r>
          </a:p>
          <a:p>
            <a:pPr algn="l">
              <a:defRPr/>
            </a:pPr>
            <a:r>
              <a:rPr lang="lv-LV" sz="14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ecākā informācijas speciāliste</a:t>
            </a:r>
            <a:endParaRPr lang="lv-LV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371600" y="5010368"/>
            <a:ext cx="6400800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v-LV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29.10.2019.</a:t>
            </a:r>
            <a:endParaRPr lang="lv-LV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3029168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lv-LV" altLang="lv-LV" sz="3200" b="1" i="1" dirty="0" err="1" smtClean="0"/>
              <a:t>Nordplus</a:t>
            </a:r>
            <a:r>
              <a:rPr lang="lv-LV" altLang="lv-LV" sz="3200" b="1" dirty="0" smtClean="0"/>
              <a:t> </a:t>
            </a:r>
            <a:br>
              <a:rPr lang="lv-LV" altLang="lv-LV" sz="3200" b="1" dirty="0" smtClean="0"/>
            </a:br>
            <a:r>
              <a:rPr lang="lv-LV" altLang="lv-LV" sz="3200" b="1" dirty="0" smtClean="0"/>
              <a:t>projektu </a:t>
            </a:r>
            <a:r>
              <a:rPr lang="lv-LV" altLang="lv-LV" sz="3200" b="1" dirty="0"/>
              <a:t>atpazīstamības veidošana un rezultātu izplatīšana</a:t>
            </a: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0606" y="365126"/>
            <a:ext cx="5364744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Sociālie mediji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972" y="1978269"/>
            <a:ext cx="3732544" cy="38774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Latvijā būtiskākie sociālie mediji - </a:t>
            </a:r>
            <a:r>
              <a:rPr 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Facebook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Instagram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Twitter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Youtube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Flickr</a:t>
            </a: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u.c.</a:t>
            </a:r>
          </a:p>
          <a:p>
            <a:pPr>
              <a:defRPr/>
            </a:pPr>
            <a:endParaRPr 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Var lietot savas institūcijas esošos sociālo tīklu 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kontus</a:t>
            </a:r>
          </a:p>
          <a:p>
            <a:pPr>
              <a:defRPr/>
            </a:pPr>
            <a:endParaRPr 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Regulāri papildiniet ar aktuālo 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saturu</a:t>
            </a:r>
          </a:p>
          <a:p>
            <a:pPr>
              <a:defRPr/>
            </a:pPr>
            <a:endParaRPr 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1800" dirty="0">
                <a:latin typeface="Arial" panose="020B0604020202020204" pitchFamily="34" charset="0"/>
                <a:cs typeface="Arial" panose="020B0604020202020204" pitchFamily="34" charset="0"/>
              </a:rPr>
              <a:t>Lietojiet vizuālo komunikāciju – foto un </a:t>
            </a:r>
            <a:r>
              <a:rPr 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endParaRPr 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lv-LV" alt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749" y="1863969"/>
            <a:ext cx="3942943" cy="476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578" y="1969478"/>
            <a:ext cx="4135859" cy="41323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lv-LV" b="1" dirty="0" smtClean="0"/>
              <a:t>Tips &amp; </a:t>
            </a:r>
            <a:r>
              <a:rPr lang="lv-LV" b="1" dirty="0" err="1" smtClean="0"/>
              <a:t>tricks</a:t>
            </a:r>
            <a:r>
              <a:rPr lang="lv-LV" b="1" dirty="0" smtClean="0"/>
              <a:t> </a:t>
            </a:r>
          </a:p>
          <a:p>
            <a:r>
              <a:rPr lang="lv-LV" dirty="0" smtClean="0"/>
              <a:t>Vienots </a:t>
            </a:r>
            <a:r>
              <a:rPr lang="lv-LV" dirty="0" err="1" smtClean="0"/>
              <a:t>tēmturis</a:t>
            </a:r>
            <a:r>
              <a:rPr lang="lv-LV" dirty="0" smtClean="0"/>
              <a:t> (</a:t>
            </a:r>
            <a:r>
              <a:rPr lang="lv-LV" i="1" dirty="0" err="1" smtClean="0"/>
              <a:t>hashtag</a:t>
            </a:r>
            <a:r>
              <a:rPr lang="lv-LV" dirty="0" smtClean="0"/>
              <a:t>) </a:t>
            </a:r>
            <a:r>
              <a:rPr lang="lv-LV" dirty="0" smtClean="0">
                <a:sym typeface="Wingdings" panose="05000000000000000000" pitchFamily="2" charset="2"/>
              </a:rPr>
              <a:t> </a:t>
            </a:r>
            <a:r>
              <a:rPr lang="lv-LV" dirty="0" smtClean="0">
                <a:solidFill>
                  <a:srgbClr val="0070C0"/>
                </a:solidFill>
                <a:sym typeface="Wingdings" panose="05000000000000000000" pitchFamily="2" charset="2"/>
              </a:rPr>
              <a:t>#</a:t>
            </a:r>
            <a:r>
              <a:rPr lang="lv-LV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Nordplus</a:t>
            </a:r>
            <a:endParaRPr lang="lv-LV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lv-LV" dirty="0" smtClean="0">
                <a:sym typeface="Wingdings" panose="05000000000000000000" pitchFamily="2" charset="2"/>
              </a:rPr>
              <a:t>@</a:t>
            </a:r>
            <a:r>
              <a:rPr lang="lv-LV" i="1" dirty="0" err="1" smtClean="0">
                <a:sym typeface="Wingdings" panose="05000000000000000000" pitchFamily="2" charset="2"/>
              </a:rPr>
              <a:t>tagot</a:t>
            </a:r>
            <a:r>
              <a:rPr lang="lv-LV" dirty="0" smtClean="0">
                <a:sym typeface="Wingdings" panose="05000000000000000000" pitchFamily="2" charset="2"/>
              </a:rPr>
              <a:t> partnerus – iestādes, personas </a:t>
            </a:r>
            <a:endParaRPr lang="lv-LV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lv-LV" dirty="0" smtClean="0">
                <a:sym typeface="Wingdings" panose="05000000000000000000" pitchFamily="2" charset="2"/>
              </a:rPr>
              <a:t>ja </a:t>
            </a:r>
            <a:r>
              <a:rPr lang="lv-LV" i="1" dirty="0" err="1" smtClean="0">
                <a:sym typeface="Wingdings" panose="05000000000000000000" pitchFamily="2" charset="2"/>
              </a:rPr>
              <a:t>share</a:t>
            </a:r>
            <a:r>
              <a:rPr lang="lv-LV" dirty="0" smtClean="0">
                <a:sym typeface="Wingdings" panose="05000000000000000000" pitchFamily="2" charset="2"/>
              </a:rPr>
              <a:t>, tad ar īsu komentāru</a:t>
            </a:r>
          </a:p>
          <a:p>
            <a:r>
              <a:rPr lang="lv-LV" dirty="0" err="1" smtClean="0">
                <a:sym typeface="Wingdings" panose="05000000000000000000" pitchFamily="2" charset="2"/>
              </a:rPr>
              <a:t>pavadteksts</a:t>
            </a:r>
            <a:r>
              <a:rPr lang="lv-LV" dirty="0" smtClean="0">
                <a:sym typeface="Wingdings" panose="05000000000000000000" pitchFamily="2" charset="2"/>
              </a:rPr>
              <a:t> – jo īsāk, jo labāk + saite, kur ir vairāk info</a:t>
            </a:r>
          </a:p>
          <a:p>
            <a:r>
              <a:rPr lang="lv-LV" dirty="0" smtClean="0">
                <a:sym typeface="Wingdings" panose="05000000000000000000" pitchFamily="2" charset="2"/>
              </a:rPr>
              <a:t>regularitāte (vēlams ne mazāk kā 1x nedēļā)</a:t>
            </a:r>
          </a:p>
          <a:p>
            <a:r>
              <a:rPr lang="lv-LV" dirty="0" err="1" smtClean="0">
                <a:sym typeface="Wingdings" panose="05000000000000000000" pitchFamily="2" charset="2"/>
              </a:rPr>
              <a:t>interakcija</a:t>
            </a:r>
            <a:r>
              <a:rPr lang="lv-LV" dirty="0" smtClean="0">
                <a:sym typeface="Wingdings" panose="05000000000000000000" pitchFamily="2" charset="2"/>
              </a:rPr>
              <a:t> (</a:t>
            </a:r>
            <a:r>
              <a:rPr lang="lv-LV" i="1" dirty="0" err="1" smtClean="0">
                <a:sym typeface="Wingdings" panose="05000000000000000000" pitchFamily="2" charset="2"/>
              </a:rPr>
              <a:t>like</a:t>
            </a:r>
            <a:r>
              <a:rPr lang="lv-LV" i="1" dirty="0" smtClean="0">
                <a:sym typeface="Wingdings" panose="05000000000000000000" pitchFamily="2" charset="2"/>
              </a:rPr>
              <a:t>, </a:t>
            </a:r>
            <a:r>
              <a:rPr lang="lv-LV" i="1" dirty="0" err="1" smtClean="0">
                <a:sym typeface="Wingdings" panose="05000000000000000000" pitchFamily="2" charset="2"/>
              </a:rPr>
              <a:t>share</a:t>
            </a:r>
            <a:r>
              <a:rPr lang="lv-LV" i="1" dirty="0" smtClean="0">
                <a:sym typeface="Wingdings" panose="05000000000000000000" pitchFamily="2" charset="2"/>
              </a:rPr>
              <a:t>, </a:t>
            </a:r>
            <a:r>
              <a:rPr lang="lv-LV" i="1" dirty="0" err="1" smtClean="0">
                <a:sym typeface="Wingdings" panose="05000000000000000000" pitchFamily="2" charset="2"/>
              </a:rPr>
              <a:t>comment</a:t>
            </a:r>
            <a:r>
              <a:rPr lang="lv-LV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lv-LV" dirty="0">
                <a:sym typeface="Wingdings" panose="05000000000000000000" pitchFamily="2" charset="2"/>
              </a:rPr>
              <a:t>	</a:t>
            </a:r>
            <a:endParaRPr lang="lv-LV" dirty="0" smtClean="0"/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63438" y="347709"/>
            <a:ext cx="4951912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Sociālie mediji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071" y="1561441"/>
            <a:ext cx="3060645" cy="51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0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604" y="1780468"/>
            <a:ext cx="2608396" cy="3927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5323" y="365126"/>
            <a:ext cx="6370027" cy="1325563"/>
          </a:xfrm>
        </p:spPr>
        <p:txBody>
          <a:bodyPr>
            <a:normAutofit/>
          </a:bodyPr>
          <a:lstStyle/>
          <a:p>
            <a:r>
              <a:rPr lang="lv-LV" altLang="lv-LV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Komunikācijas apliecinājumi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894" y="2072959"/>
            <a:ext cx="5895452" cy="3713887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v-LV" sz="1800" b="1" dirty="0"/>
              <a:t>Komunikācijas aktivitāšu pierādījumu piemēri:</a:t>
            </a:r>
          </a:p>
          <a:p>
            <a:pPr>
              <a:defRPr/>
            </a:pPr>
            <a:r>
              <a:rPr lang="lv-LV" sz="1800" b="1" dirty="0"/>
              <a:t> </a:t>
            </a:r>
            <a:r>
              <a:rPr lang="lv-LV" sz="1800" dirty="0"/>
              <a:t>sagatavoto un izsūtīto preses </a:t>
            </a:r>
            <a:r>
              <a:rPr lang="lv-LV" sz="1800" dirty="0" err="1"/>
              <a:t>relīžu</a:t>
            </a:r>
            <a:r>
              <a:rPr lang="lv-LV" sz="1800" dirty="0"/>
              <a:t> </a:t>
            </a:r>
            <a:r>
              <a:rPr lang="lv-LV" sz="1800" dirty="0" smtClean="0"/>
              <a:t>skaits</a:t>
            </a:r>
            <a:endParaRPr lang="lv-LV" sz="1800" dirty="0"/>
          </a:p>
          <a:p>
            <a:pPr>
              <a:defRPr/>
            </a:pPr>
            <a:r>
              <a:rPr lang="lv-LV" sz="1800" dirty="0"/>
              <a:t> mediju monitorings jeb publicitātes </a:t>
            </a:r>
            <a:r>
              <a:rPr lang="lv-LV" sz="1800" dirty="0" smtClean="0"/>
              <a:t>uzskaite</a:t>
            </a:r>
            <a:endParaRPr lang="lv-LV" sz="1800" dirty="0"/>
          </a:p>
          <a:p>
            <a:pPr>
              <a:defRPr/>
            </a:pPr>
            <a:r>
              <a:rPr lang="lv-LV" sz="1800" dirty="0"/>
              <a:t> pasākumu </a:t>
            </a:r>
            <a:r>
              <a:rPr lang="lv-LV" sz="1800" dirty="0" smtClean="0"/>
              <a:t>apmeklētība</a:t>
            </a:r>
            <a:endParaRPr lang="lv-LV" sz="1800" dirty="0"/>
          </a:p>
          <a:p>
            <a:pPr>
              <a:defRPr/>
            </a:pPr>
            <a:r>
              <a:rPr lang="lv-LV" sz="1800" dirty="0"/>
              <a:t> mājaslapas sadaļas </a:t>
            </a:r>
            <a:r>
              <a:rPr lang="lv-LV" sz="1800" dirty="0" smtClean="0"/>
              <a:t>apmeklētība (Google </a:t>
            </a:r>
            <a:r>
              <a:rPr lang="lv-LV" sz="1800" dirty="0" err="1" smtClean="0"/>
              <a:t>Analytics</a:t>
            </a:r>
            <a:r>
              <a:rPr lang="lv-LV" sz="1800" dirty="0" smtClean="0"/>
              <a:t>)</a:t>
            </a:r>
            <a:endParaRPr lang="lv-LV" sz="1800" dirty="0"/>
          </a:p>
          <a:p>
            <a:pPr>
              <a:defRPr/>
            </a:pPr>
            <a:r>
              <a:rPr lang="lv-LV" sz="1800" dirty="0"/>
              <a:t> semināra dalībnieku </a:t>
            </a:r>
            <a:r>
              <a:rPr lang="lv-LV" sz="1800" dirty="0" smtClean="0"/>
              <a:t>anketēšana (Google </a:t>
            </a:r>
            <a:r>
              <a:rPr lang="lv-LV" sz="1800" dirty="0" err="1" smtClean="0"/>
              <a:t>Drive</a:t>
            </a:r>
            <a:r>
              <a:rPr lang="lv-LV" sz="1800" dirty="0" smtClean="0"/>
              <a:t> anketa </a:t>
            </a:r>
            <a:r>
              <a:rPr lang="lv-LV" sz="1800" dirty="0" err="1" smtClean="0"/>
              <a:t>online</a:t>
            </a:r>
            <a:r>
              <a:rPr lang="lv-LV" sz="1800" dirty="0" smtClean="0"/>
              <a:t>)</a:t>
            </a:r>
            <a:endParaRPr lang="lv-LV" sz="1800" dirty="0"/>
          </a:p>
          <a:p>
            <a:pPr>
              <a:defRPr/>
            </a:pPr>
            <a:r>
              <a:rPr lang="lv-LV" sz="1800" dirty="0"/>
              <a:t> sociālo tīklu ierakstu skaits, t.sk. </a:t>
            </a:r>
            <a:r>
              <a:rPr lang="lv-LV" sz="1800" i="1" dirty="0" err="1"/>
              <a:t>retweets</a:t>
            </a:r>
            <a:r>
              <a:rPr lang="lv-LV" sz="1800" i="1" dirty="0"/>
              <a:t>, </a:t>
            </a:r>
            <a:r>
              <a:rPr lang="lv-LV" sz="1800" i="1" dirty="0" err="1"/>
              <a:t>shares</a:t>
            </a:r>
            <a:r>
              <a:rPr lang="lv-LV" sz="1800" i="1" dirty="0"/>
              <a:t>, </a:t>
            </a:r>
            <a:r>
              <a:rPr lang="lv-LV" sz="1800" i="1" dirty="0" err="1" smtClean="0"/>
              <a:t>likes</a:t>
            </a:r>
            <a:endParaRPr lang="lv-LV" sz="1800" i="1" dirty="0" smtClean="0"/>
          </a:p>
          <a:p>
            <a:pPr>
              <a:defRPr/>
            </a:pPr>
            <a:r>
              <a:rPr lang="lv-LV" sz="1800" dirty="0" smtClean="0"/>
              <a:t>pieredzes </a:t>
            </a:r>
            <a:r>
              <a:rPr lang="lv-LV" sz="1800" dirty="0"/>
              <a:t>stāsta </a:t>
            </a:r>
            <a:r>
              <a:rPr lang="lv-LV" sz="1800" dirty="0" smtClean="0"/>
              <a:t>publicitāte</a:t>
            </a:r>
            <a:endParaRPr lang="lv-LV" sz="1800" dirty="0"/>
          </a:p>
          <a:p>
            <a:endParaRPr lang="lv-LV" sz="1800" dirty="0"/>
          </a:p>
          <a:p>
            <a:pPr marL="0" indent="0">
              <a:buNone/>
              <a:defRPr/>
            </a:pPr>
            <a:endParaRPr lang="lv-LV" alt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1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65126"/>
            <a:ext cx="6457950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Vizuālās identitātes </a:t>
            </a:r>
            <a:r>
              <a:rPr lang="lv-LV" altLang="lv-LV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prasības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98" y="1969477"/>
            <a:ext cx="3117334" cy="3630133"/>
          </a:xfrm>
        </p:spPr>
        <p:txBody>
          <a:bodyPr>
            <a:normAutofit/>
          </a:bodyPr>
          <a:lstStyle/>
          <a:p>
            <a:r>
              <a:rPr lang="lv-LV" altLang="lv-LV" sz="1800" dirty="0" smtClean="0"/>
              <a:t>Logo versijas un to lietošana</a:t>
            </a:r>
          </a:p>
          <a:p>
            <a:r>
              <a:rPr lang="lv-LV" altLang="lv-LV" sz="1800" dirty="0" smtClean="0"/>
              <a:t>Krāsu versijas un to lietošana</a:t>
            </a:r>
          </a:p>
          <a:p>
            <a:r>
              <a:rPr lang="lv-LV" altLang="lv-LV" sz="1800" dirty="0" smtClean="0"/>
              <a:t>Bilžu izvēle un to lietošana</a:t>
            </a:r>
          </a:p>
          <a:p>
            <a:r>
              <a:rPr lang="lv-LV" altLang="lv-LV" sz="1800" dirty="0" smtClean="0"/>
              <a:t>Prezentāciju veidnes</a:t>
            </a:r>
          </a:p>
          <a:p>
            <a:r>
              <a:rPr lang="lv-LV" altLang="lv-LV" sz="1800" dirty="0" err="1" smtClean="0"/>
              <a:t>Infografikas</a:t>
            </a:r>
            <a:endParaRPr lang="lv-LV" altLang="lv-LV" sz="1800" dirty="0" smtClean="0"/>
          </a:p>
          <a:p>
            <a:r>
              <a:rPr lang="lv-LV" altLang="lv-LV" sz="1800" dirty="0" err="1" smtClean="0"/>
              <a:t>Baneru</a:t>
            </a:r>
            <a:r>
              <a:rPr lang="lv-LV" altLang="lv-LV" sz="1800" dirty="0" smtClean="0"/>
              <a:t> versijas</a:t>
            </a:r>
          </a:p>
          <a:p>
            <a:r>
              <a:rPr lang="lv-LV" altLang="lv-LV" sz="1800" dirty="0" smtClean="0"/>
              <a:t>Sociālo mediju ierakstu piemēri</a:t>
            </a:r>
          </a:p>
          <a:p>
            <a:pPr marL="0" indent="0">
              <a:buNone/>
            </a:pPr>
            <a:endParaRPr lang="lv-LV" altLang="lv-LV" sz="1800" dirty="0" smtClean="0"/>
          </a:p>
          <a:p>
            <a:pPr marL="0" indent="0">
              <a:buNone/>
            </a:pPr>
            <a:endParaRPr lang="lv-LV" altLang="lv-LV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718" y="1819824"/>
            <a:ext cx="5297462" cy="478319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47774" y="4819546"/>
            <a:ext cx="3145301" cy="116436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sz="1800" b="1" dirty="0" err="1" smtClean="0">
                <a:hlinkClick r:id="rId3"/>
              </a:rPr>
              <a:t>Nordplus</a:t>
            </a:r>
            <a:r>
              <a:rPr lang="lv-LV" sz="1800" b="1" dirty="0" smtClean="0">
                <a:hlinkClick r:id="rId3"/>
              </a:rPr>
              <a:t> logo: </a:t>
            </a:r>
          </a:p>
          <a:p>
            <a:pPr marL="0" indent="0">
              <a:buNone/>
            </a:pPr>
            <a:r>
              <a:rPr lang="lv-LV" sz="1800" dirty="0" smtClean="0">
                <a:hlinkClick r:id="rId3"/>
              </a:rPr>
              <a:t>http</a:t>
            </a:r>
            <a:r>
              <a:rPr lang="lv-LV" sz="1800" dirty="0">
                <a:hlinkClick r:id="rId3"/>
              </a:rPr>
              <a:t>://viaa.gov.lv/lat/nordplus/nordplus_logo</a:t>
            </a:r>
            <a:r>
              <a:rPr lang="lv-LV" sz="1800" dirty="0" smtClean="0">
                <a:hlinkClick r:id="rId3"/>
              </a:rPr>
              <a:t>/</a:t>
            </a:r>
            <a:endParaRPr lang="lv-LV" sz="1800" dirty="0" smtClean="0"/>
          </a:p>
          <a:p>
            <a:pPr marL="0" indent="0">
              <a:buNone/>
            </a:pPr>
            <a:endParaRPr lang="lv-LV" sz="1800" dirty="0">
              <a:hlinkClick r:id="rId4"/>
            </a:endParaRPr>
          </a:p>
          <a:p>
            <a:pPr marL="0" indent="0">
              <a:buNone/>
            </a:pPr>
            <a:r>
              <a:rPr lang="lv-LV" sz="1800" b="1" dirty="0" err="1" smtClean="0">
                <a:hlinkClick r:id="rId4"/>
              </a:rPr>
              <a:t>Design</a:t>
            </a:r>
            <a:r>
              <a:rPr lang="lv-LV" sz="1800" b="1" dirty="0" smtClean="0">
                <a:hlinkClick r:id="rId4"/>
              </a:rPr>
              <a:t> </a:t>
            </a:r>
            <a:r>
              <a:rPr lang="lv-LV" sz="1800" b="1" dirty="0" err="1" smtClean="0">
                <a:hlinkClick r:id="rId4"/>
              </a:rPr>
              <a:t>manual</a:t>
            </a:r>
            <a:r>
              <a:rPr lang="lv-LV" sz="1800" b="1" dirty="0" smtClean="0">
                <a:hlinkClick r:id="rId4"/>
              </a:rPr>
              <a:t>:</a:t>
            </a:r>
          </a:p>
          <a:p>
            <a:pPr marL="0" indent="0">
              <a:buNone/>
            </a:pPr>
            <a:r>
              <a:rPr lang="lv-LV" sz="1800" dirty="0">
                <a:hlinkClick r:id="rId5"/>
              </a:rPr>
              <a:t>http://design-en.norden.org/index</a:t>
            </a:r>
            <a:endParaRPr lang="lv-LV" sz="1800" dirty="0" smtClean="0"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39897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285" y="365126"/>
            <a:ext cx="1494693" cy="1325563"/>
          </a:xfrm>
        </p:spPr>
        <p:txBody>
          <a:bodyPr>
            <a:normAutofit/>
          </a:bodyPr>
          <a:lstStyle/>
          <a:p>
            <a:r>
              <a:rPr lang="lv-LV" sz="2000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Programmas logo</a:t>
            </a:r>
            <a:endParaRPr lang="lv-LV" sz="20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104" y="610581"/>
            <a:ext cx="3859712" cy="834651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8650" y="1825625"/>
            <a:ext cx="7688873" cy="1190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Oficiālais fonts Mark </a:t>
            </a:r>
            <a:r>
              <a:rPr lang="lv-LV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  <a:r>
              <a:rPr lang="lv-LV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var aizvietot ar </a:t>
            </a:r>
            <a:r>
              <a:rPr lang="lv-LV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Corbel</a:t>
            </a:r>
            <a:endParaRPr lang="lv-LV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272576"/>
            <a:ext cx="3714750" cy="38035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86" y="2210878"/>
            <a:ext cx="4362540" cy="187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285" y="365126"/>
            <a:ext cx="5838092" cy="1325563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Oficiālās krāsas </a:t>
            </a:r>
            <a:endParaRPr lang="lv-LV" sz="2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78" y="1969477"/>
            <a:ext cx="4519246" cy="36642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824" y="1921474"/>
            <a:ext cx="3804825" cy="376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61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285" y="365126"/>
            <a:ext cx="5838092" cy="1325563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Attēlu datu bāze</a:t>
            </a:r>
            <a:endParaRPr lang="lv-LV" sz="2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738" y="1383100"/>
            <a:ext cx="3412397" cy="51671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8" y="1877285"/>
            <a:ext cx="4911972" cy="317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8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285" y="365126"/>
            <a:ext cx="5838092" cy="1325563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Lejupielādējamas ikonas</a:t>
            </a:r>
            <a:endParaRPr lang="lv-LV" sz="2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498" y="1937038"/>
            <a:ext cx="5889371" cy="334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4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608" y="356417"/>
            <a:ext cx="4413152" cy="1325563"/>
          </a:xfrm>
        </p:spPr>
        <p:txBody>
          <a:bodyPr>
            <a:normAutofit/>
          </a:bodyPr>
          <a:lstStyle/>
          <a:p>
            <a:r>
              <a:rPr lang="lv-LV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Bezmaksas rīki</a:t>
            </a:r>
            <a:endParaRPr lang="lv-LV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13" y="1951892"/>
            <a:ext cx="3467225" cy="3991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dirty="0" err="1" smtClean="0"/>
              <a:t>Infografikas</a:t>
            </a:r>
            <a:r>
              <a:rPr lang="lv-LV" dirty="0" smtClean="0"/>
              <a:t>, bildes, </a:t>
            </a:r>
            <a:r>
              <a:rPr lang="lv-LV" dirty="0" err="1" smtClean="0"/>
              <a:t>baneri</a:t>
            </a:r>
            <a:r>
              <a:rPr lang="lv-LV" dirty="0" smtClean="0"/>
              <a:t>, apsveikumi, ieraksti, prezentācijas utt.:</a:t>
            </a:r>
            <a:r>
              <a:rPr lang="lv-LV" dirty="0" smtClean="0">
                <a:sym typeface="Wingdings" panose="05000000000000000000" pitchFamily="2" charset="2"/>
              </a:rPr>
              <a:t> </a:t>
            </a:r>
            <a:r>
              <a:rPr lang="lv-LV" dirty="0" smtClean="0">
                <a:solidFill>
                  <a:srgbClr val="0070C0"/>
                </a:solidFill>
                <a:sym typeface="Wingdings" panose="05000000000000000000" pitchFamily="2" charset="2"/>
                <a:hlinkClick r:id="rId2"/>
              </a:rPr>
              <a:t>WWW.CANVA.COM</a:t>
            </a:r>
            <a:r>
              <a:rPr lang="lv-LV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</a:t>
            </a:r>
          </a:p>
          <a:p>
            <a:endParaRPr lang="lv-LV" dirty="0" smtClean="0"/>
          </a:p>
          <a:p>
            <a:pPr marL="0" indent="0">
              <a:buNone/>
            </a:pPr>
            <a:r>
              <a:rPr lang="lv-LV" dirty="0" smtClean="0"/>
              <a:t>Bilžu bankas: </a:t>
            </a:r>
            <a:r>
              <a:rPr lang="lv-LV" dirty="0" smtClean="0">
                <a:hlinkClick r:id="rId3"/>
              </a:rPr>
              <a:t>WWW.FREEPIK.COM</a:t>
            </a:r>
            <a:r>
              <a:rPr lang="lv-LV" dirty="0" smtClean="0"/>
              <a:t>  </a:t>
            </a:r>
            <a:r>
              <a:rPr lang="lv-LV" dirty="0" smtClean="0">
                <a:hlinkClick r:id="rId4"/>
              </a:rPr>
              <a:t>WWW.MOMENTI.LV</a:t>
            </a:r>
            <a:r>
              <a:rPr lang="lv-LV" dirty="0" smtClean="0"/>
              <a:t>  </a:t>
            </a:r>
            <a:r>
              <a:rPr lang="lv-LV" dirty="0" smtClean="0">
                <a:hlinkClick r:id="rId5"/>
              </a:rPr>
              <a:t>WWW.PEXELS.COM</a:t>
            </a:r>
            <a:r>
              <a:rPr lang="lv-LV" dirty="0" smtClean="0"/>
              <a:t>  </a:t>
            </a:r>
            <a:r>
              <a:rPr lang="lv-LV" dirty="0" smtClean="0">
                <a:hlinkClick r:id="rId6"/>
              </a:rPr>
              <a:t>WWW.UNSPLASH.COM</a:t>
            </a:r>
            <a:r>
              <a:rPr lang="lv-LV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951892"/>
            <a:ext cx="4939678" cy="271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0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1" y="3558541"/>
            <a:ext cx="3907301" cy="26048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5820" y="271462"/>
            <a:ext cx="6019771" cy="1325563"/>
          </a:xfrm>
        </p:spPr>
        <p:txBody>
          <a:bodyPr>
            <a:normAutofit/>
          </a:bodyPr>
          <a:lstStyle/>
          <a:p>
            <a:r>
              <a:rPr lang="lv-LV" altLang="lv-LV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Svarīgi stāstīt par savu projektu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6292" y="1597025"/>
            <a:ext cx="5926016" cy="34233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Vēlams informēt </a:t>
            </a: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sabiedrību par </a:t>
            </a:r>
            <a:r>
              <a:rPr lang="lv-LV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Nordplus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projektu </a:t>
            </a: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gaitu, rezultātiem un sasniegumiem - sabiedriskais labums par Ziemeļu Ministru padomes biroja 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Latvijā finansējumu</a:t>
            </a:r>
          </a:p>
          <a:p>
            <a:pPr marL="0" indent="0">
              <a:buNone/>
              <a:defRPr/>
            </a:pPr>
            <a:endParaRPr lang="lv-LV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 informēšanu atbildīgs </a:t>
            </a: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finansējuma saņēmējs jeb projekta īstenotājs un arī 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partneri</a:t>
            </a:r>
          </a:p>
          <a:p>
            <a:pPr marL="0" indent="0">
              <a:buNone/>
              <a:defRPr/>
            </a:pPr>
            <a:endParaRPr lang="lv-LV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lv-LV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98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2799"/>
            <a:ext cx="3512457" cy="2634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0606" y="365126"/>
            <a:ext cx="5364744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Kāpēc stāstīt par rezultātiem?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0606" y="1825625"/>
            <a:ext cx="5364744" cy="43513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v-LV" altLang="lv-LV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Ieguvumi</a:t>
            </a:r>
            <a:r>
              <a:rPr lang="lv-LV" altLang="lv-LV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defRPr/>
            </a:pP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organizācijas 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tēls</a:t>
            </a: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jaunas sadarbības iespējas 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nākotnei</a:t>
            </a: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2400" dirty="0">
                <a:latin typeface="Arial" panose="020B0604020202020204" pitchFamily="34" charset="0"/>
                <a:cs typeface="Arial" panose="020B0604020202020204" pitchFamily="34" charset="0"/>
              </a:rPr>
              <a:t>rezultātu plašāka 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atzīšana</a:t>
            </a:r>
          </a:p>
          <a:p>
            <a:pPr>
              <a:defRPr/>
            </a:pP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iedvesma citiem</a:t>
            </a: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alt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projektu ilgtspēja</a:t>
            </a:r>
            <a:endParaRPr lang="lv-LV" alt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Nordplus</a:t>
            </a:r>
            <a:r>
              <a:rPr lang="lv-LV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atpazīstamība</a:t>
            </a: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5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57" y="1808253"/>
            <a:ext cx="6444343" cy="4557872"/>
          </a:xfrm>
        </p:spPr>
      </p:pic>
      <p:sp>
        <p:nvSpPr>
          <p:cNvPr id="7" name="Rectangle 6"/>
          <p:cNvSpPr/>
          <p:nvPr/>
        </p:nvSpPr>
        <p:spPr>
          <a:xfrm>
            <a:off x="2547257" y="1068030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lv-LV" altLang="lv-LV" sz="3000" b="1" dirty="0">
                <a:latin typeface="Arial" panose="020B0604020202020204" pitchFamily="34" charset="0"/>
                <a:cs typeface="Arial" panose="020B0604020202020204" pitchFamily="34" charset="0"/>
              </a:rPr>
              <a:t>Ar ko sākt</a:t>
            </a:r>
            <a:r>
              <a:rPr lang="lv-LV" altLang="lv-LV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lv-LV" altLang="lv-LV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5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361" y="2833739"/>
            <a:ext cx="4075989" cy="38762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0606" y="365126"/>
            <a:ext cx="5364744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Mērķauditorija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3473" y="1809206"/>
            <a:ext cx="6956516" cy="3997234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lv-LV" sz="2400" b="1" dirty="0"/>
              <a:t>Identificējiet sev būtiskāko auditoriju un stāstiet konkrēti viņiem domātu vēstījumu</a:t>
            </a:r>
          </a:p>
          <a:p>
            <a:pPr marL="0" indent="0">
              <a:buNone/>
              <a:defRPr/>
            </a:pPr>
            <a:endParaRPr lang="lv-LV" sz="1400" i="1" dirty="0" smtClean="0"/>
          </a:p>
          <a:p>
            <a:pPr marL="0" indent="0">
              <a:buNone/>
              <a:defRPr/>
            </a:pPr>
            <a:r>
              <a:rPr lang="lv-LV" sz="2400" u="sng" dirty="0" smtClean="0"/>
              <a:t>Piemēram</a:t>
            </a:r>
            <a:r>
              <a:rPr lang="lv-LV" sz="2400" dirty="0" smtClean="0"/>
              <a:t>:</a:t>
            </a:r>
            <a:endParaRPr lang="lv-LV" sz="2400" dirty="0"/>
          </a:p>
          <a:p>
            <a:pPr>
              <a:defRPr/>
            </a:pPr>
            <a:r>
              <a:rPr lang="lv-LV" sz="2400" dirty="0"/>
              <a:t>j</a:t>
            </a:r>
            <a:r>
              <a:rPr lang="lv-LV" sz="2400" dirty="0" smtClean="0"/>
              <a:t>aunieši un pedagogi</a:t>
            </a:r>
          </a:p>
          <a:p>
            <a:pPr>
              <a:defRPr/>
            </a:pPr>
            <a:r>
              <a:rPr lang="lv-LV" sz="2400" dirty="0" smtClean="0"/>
              <a:t>kolēģi </a:t>
            </a:r>
            <a:r>
              <a:rPr lang="lv-LV" sz="2400" dirty="0"/>
              <a:t>citās </a:t>
            </a:r>
            <a:r>
              <a:rPr lang="lv-LV" sz="2400" dirty="0" smtClean="0"/>
              <a:t>iestādēs</a:t>
            </a:r>
          </a:p>
          <a:p>
            <a:pPr>
              <a:defRPr/>
            </a:pPr>
            <a:r>
              <a:rPr lang="lv-LV" sz="2400" dirty="0" smtClean="0"/>
              <a:t>sadarbības partneri</a:t>
            </a:r>
          </a:p>
          <a:p>
            <a:pPr>
              <a:defRPr/>
            </a:pPr>
            <a:r>
              <a:rPr lang="lv-LV" sz="2400" dirty="0"/>
              <a:t>v</a:t>
            </a:r>
            <a:r>
              <a:rPr lang="lv-LV" sz="2400" dirty="0" smtClean="0"/>
              <a:t>ietējā sabiedrība</a:t>
            </a:r>
            <a:endParaRPr lang="lv-LV" sz="2400" dirty="0"/>
          </a:p>
          <a:p>
            <a:pPr>
              <a:defRPr/>
            </a:pPr>
            <a:r>
              <a:rPr lang="lv-LV" sz="2400" dirty="0" smtClean="0"/>
              <a:t>mediji</a:t>
            </a:r>
            <a:endParaRPr lang="lv-LV" sz="2400" dirty="0"/>
          </a:p>
          <a:p>
            <a:pPr>
              <a:defRPr/>
            </a:pPr>
            <a:r>
              <a:rPr lang="lv-LV" sz="2400" dirty="0"/>
              <a:t>politikas </a:t>
            </a:r>
            <a:r>
              <a:rPr lang="lv-LV" sz="2400" dirty="0" smtClean="0"/>
              <a:t>veidotāji</a:t>
            </a:r>
            <a:endParaRPr lang="lv-LV" sz="2400" dirty="0"/>
          </a:p>
          <a:p>
            <a:endParaRPr lang="lv-LV" sz="2400" dirty="0"/>
          </a:p>
          <a:p>
            <a:pPr>
              <a:defRPr/>
            </a:pP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49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608" y="365126"/>
            <a:ext cx="6466742" cy="1325563"/>
          </a:xfrm>
        </p:spPr>
        <p:txBody>
          <a:bodyPr>
            <a:normAutofit/>
          </a:bodyPr>
          <a:lstStyle/>
          <a:p>
            <a:r>
              <a:rPr lang="lv-LV" altLang="lv-LV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Komunikācijas kanāli un </a:t>
            </a:r>
            <a:r>
              <a:rPr lang="lv-LV" altLang="lv-LV" sz="2600" b="1" dirty="0">
                <a:latin typeface="Arial" panose="020B0604020202020204" pitchFamily="34" charset="0"/>
                <a:cs typeface="Arial" panose="020B0604020202020204" pitchFamily="34" charset="0"/>
              </a:rPr>
              <a:t>aktivitātes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100" y="1970990"/>
            <a:ext cx="6275404" cy="3512729"/>
          </a:xfrm>
        </p:spPr>
        <p:txBody>
          <a:bodyPr>
            <a:normAutofit fontScale="92500" lnSpcReduction="10000"/>
          </a:bodyPr>
          <a:lstStyle/>
          <a:p>
            <a:r>
              <a:rPr lang="lv-LV" altLang="lv-LV" sz="2400" dirty="0"/>
              <a:t>Informācija savā vai projektu partneru mājaslapā</a:t>
            </a:r>
          </a:p>
          <a:p>
            <a:r>
              <a:rPr lang="lv-LV" altLang="lv-LV" sz="2400" dirty="0"/>
              <a:t>Sociālie mediji</a:t>
            </a:r>
          </a:p>
          <a:p>
            <a:r>
              <a:rPr lang="lv-LV" altLang="lv-LV" sz="2400" dirty="0"/>
              <a:t>Mediju attiecības</a:t>
            </a:r>
          </a:p>
          <a:p>
            <a:r>
              <a:rPr lang="lv-LV" altLang="lv-LV" sz="2400" dirty="0"/>
              <a:t>Informatīvie pasākumi (semināri, diskusijas, darba grupas u.c.)</a:t>
            </a:r>
          </a:p>
          <a:p>
            <a:r>
              <a:rPr lang="lv-LV" altLang="lv-LV" sz="2400" dirty="0"/>
              <a:t>Drukātie  un elektroniskie informatīvie materiāli (</a:t>
            </a:r>
            <a:r>
              <a:rPr lang="lv-LV" altLang="lv-LV" sz="2400" dirty="0" err="1"/>
              <a:t>infografikas</a:t>
            </a:r>
            <a:r>
              <a:rPr lang="lv-LV" altLang="lv-LV" sz="2400" dirty="0"/>
              <a:t>, plakāti, brošūras, bukleti u.c.)</a:t>
            </a:r>
          </a:p>
          <a:p>
            <a:r>
              <a:rPr lang="lv-LV" altLang="lv-LV" sz="2400" dirty="0"/>
              <a:t>Reprezentatīvie materiāli (pildspalvas, atstarotāji, uzlīmes u.c.)</a:t>
            </a:r>
          </a:p>
          <a:p>
            <a:r>
              <a:rPr lang="lv-LV" altLang="lv-LV" sz="2400" dirty="0"/>
              <a:t>Pieredzes stāsti (piemēram, VIAA mājaslapai)</a:t>
            </a:r>
          </a:p>
          <a:p>
            <a:endParaRPr lang="lv-LV" sz="2400" dirty="0"/>
          </a:p>
          <a:p>
            <a:pPr marL="0" indent="0">
              <a:buNone/>
              <a:defRPr/>
            </a:pPr>
            <a:endParaRPr lang="lv-LV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72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0606" y="365126"/>
            <a:ext cx="5364744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Piemērs: info mājaslapā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1995778"/>
            <a:ext cx="7288823" cy="4361060"/>
          </a:xfrm>
        </p:spPr>
        <p:txBody>
          <a:bodyPr>
            <a:normAutofit/>
          </a:bodyPr>
          <a:lstStyle/>
          <a:p>
            <a:pPr marL="441325" indent="0">
              <a:buNone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Galvenais jautājums: kāds ir labums no projekta jums un sabiedrībai? 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nosaukums: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atšifrējiet arī latviski, ja ir tikai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angliski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Nr. :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projektam piešķirtais numurs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īstenošanas laiks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dd.mm.gg līdz dd.mm.gg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projektam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piešķirtais finansējums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summa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mērķi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saīsināti no projekta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pieteikuma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sagaidāmie rezultāti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saīsināti no projekta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pieteikuma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partneri: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partneru uzskaitījums, t.sk. vietējo un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ārvalstu</a:t>
            </a:r>
          </a:p>
          <a:p>
            <a:pPr marL="784225" indent="-342900">
              <a:buFont typeface="+mj-lt"/>
              <a:buAutoNum type="arabicPeriod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kontaktpersona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lv-LV" altLang="lv-LV" sz="1800" i="1" dirty="0">
                <a:latin typeface="Arial" panose="020B0604020202020204" pitchFamily="34" charset="0"/>
                <a:cs typeface="Arial" panose="020B0604020202020204" pitchFamily="34" charset="0"/>
              </a:rPr>
              <a:t>projekta vadītāja vārds, uzvārds, </a:t>
            </a:r>
            <a:r>
              <a:rPr lang="lv-LV" altLang="lv-LV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kontakti</a:t>
            </a:r>
            <a:endParaRPr lang="lv-LV" altLang="lv-LV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90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2775" y="344961"/>
            <a:ext cx="5364744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Mediju </a:t>
            </a:r>
            <a:r>
              <a:rPr lang="lv-LV" altLang="lv-LV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attiecības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747" y="1956412"/>
            <a:ext cx="3870673" cy="4110280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v-LV" altLang="lv-LV" sz="1800" b="1" dirty="0">
                <a:latin typeface="Arial" panose="020B0604020202020204" pitchFamily="34" charset="0"/>
                <a:cs typeface="Arial" panose="020B0604020202020204" pitchFamily="34" charset="0"/>
              </a:rPr>
              <a:t>Mediju attiecību </a:t>
            </a: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veidi:</a:t>
            </a:r>
          </a:p>
          <a:p>
            <a:pPr>
              <a:defRPr/>
            </a:pP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Preses </a:t>
            </a:r>
            <a:r>
              <a:rPr lang="lv-LV" alt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relīzes</a:t>
            </a:r>
            <a:endParaRPr lang="lv-LV" alt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Intervijas, </a:t>
            </a:r>
            <a:r>
              <a:rPr lang="lv-LV" altLang="lv-LV" sz="1800" dirty="0" err="1">
                <a:latin typeface="Arial" panose="020B0604020202020204" pitchFamily="34" charset="0"/>
                <a:cs typeface="Arial" panose="020B0604020202020204" pitchFamily="34" charset="0"/>
              </a:rPr>
              <a:t>problēmraksti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, speciālistu viedokļi</a:t>
            </a:r>
          </a:p>
          <a:p>
            <a:pPr>
              <a:defRPr/>
            </a:pP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Preses konferences, </a:t>
            </a:r>
            <a:r>
              <a:rPr lang="lv-LV" alt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brīfingi</a:t>
            </a:r>
          </a:p>
          <a:p>
            <a:pPr>
              <a:defRPr/>
            </a:pPr>
            <a:r>
              <a:rPr lang="lv-LV" alt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Mediju </a:t>
            </a: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aicināšana uz pasākumu norises </a:t>
            </a:r>
            <a:r>
              <a:rPr lang="lv-LV" alt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vietām (reportāžas)</a:t>
            </a:r>
            <a:endParaRPr lang="lv-LV" alt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Īpašo pasākumu organizēšana medijiem (izbraukumi uz projekta īstenošanas vietu, paraugdemonstrējumi uzņēmumos u.c.)</a:t>
            </a:r>
          </a:p>
          <a:p>
            <a:pPr>
              <a:defRPr/>
            </a:pPr>
            <a:r>
              <a:rPr lang="lv-LV" altLang="lv-LV" sz="1800" dirty="0">
                <a:latin typeface="Arial" panose="020B0604020202020204" pitchFamily="34" charset="0"/>
                <a:cs typeface="Arial" panose="020B0604020202020204" pitchFamily="34" charset="0"/>
              </a:rPr>
              <a:t>Pieredzes </a:t>
            </a:r>
            <a:r>
              <a:rPr lang="lv-LV" altLang="lv-LV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stāsti</a:t>
            </a:r>
            <a:endParaRPr lang="lv-LV" alt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828" y="1352506"/>
            <a:ext cx="4193931" cy="24201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20" y="3851030"/>
            <a:ext cx="2154499" cy="29096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793" y="3977110"/>
            <a:ext cx="2434515" cy="265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69" y="365126"/>
            <a:ext cx="6537081" cy="1325563"/>
          </a:xfrm>
        </p:spPr>
        <p:txBody>
          <a:bodyPr>
            <a:normAutofit/>
          </a:bodyPr>
          <a:lstStyle/>
          <a:p>
            <a:r>
              <a:rPr lang="lv-LV" altLang="lv-LV" sz="2800" b="1" dirty="0">
                <a:latin typeface="Arial" panose="020B0604020202020204" pitchFamily="34" charset="0"/>
                <a:cs typeface="Arial" panose="020B0604020202020204" pitchFamily="34" charset="0"/>
              </a:rPr>
              <a:t>Ko stāstīt un rādīt medijiem?</a:t>
            </a:r>
            <a:endParaRPr lang="lv-LV" sz="26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822" y="1820008"/>
            <a:ext cx="4305270" cy="42378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lv-LV" sz="1800" dirty="0"/>
              <a:t>Skatieties uz projektu “vienkāršā cilvēka acīm” un lietojiet vienkāršu valodu</a:t>
            </a:r>
          </a:p>
          <a:p>
            <a:pPr>
              <a:defRPr/>
            </a:pPr>
            <a:r>
              <a:rPr lang="lv-LV" sz="1800" dirty="0"/>
              <a:t>Ziņai jābūt ar “odziņu”, lai izceltos</a:t>
            </a:r>
          </a:p>
          <a:p>
            <a:pPr>
              <a:defRPr/>
            </a:pPr>
            <a:r>
              <a:rPr lang="lv-LV" sz="1800" dirty="0"/>
              <a:t>Identificējiet un </a:t>
            </a:r>
            <a:r>
              <a:rPr lang="lv-LV" sz="1800" u="sng" dirty="0"/>
              <a:t>izceliet projekta rezultātu</a:t>
            </a:r>
          </a:p>
          <a:p>
            <a:pPr>
              <a:defRPr/>
            </a:pPr>
            <a:r>
              <a:rPr lang="lv-LV" sz="1800" dirty="0"/>
              <a:t>Apkopojiet vizuālo materiālu visa  projekta laikā</a:t>
            </a:r>
          </a:p>
          <a:p>
            <a:pPr>
              <a:defRPr/>
            </a:pPr>
            <a:r>
              <a:rPr lang="lv-LV" sz="1800" dirty="0"/>
              <a:t>Ļaujiet uzzināt dalībnieku pieredzi – dalieties ar pieredzes stāstu, veiciet aptauju vai viedokļu apkopošanu</a:t>
            </a:r>
          </a:p>
          <a:p>
            <a:pPr>
              <a:defRPr/>
            </a:pPr>
            <a:r>
              <a:rPr lang="lv-LV" sz="1800" dirty="0"/>
              <a:t>Informējiet par </a:t>
            </a:r>
            <a:r>
              <a:rPr lang="lv-LV" sz="1800" u="sng" dirty="0"/>
              <a:t>statistiku, skaitļiem</a:t>
            </a:r>
          </a:p>
          <a:p>
            <a:pPr>
              <a:defRPr/>
            </a:pPr>
            <a:r>
              <a:rPr lang="lv-LV" sz="1800" dirty="0" smtClean="0"/>
              <a:t>Medijiem patīk </a:t>
            </a:r>
            <a:r>
              <a:rPr lang="lv-LV" sz="1800" dirty="0"/>
              <a:t>pētījumu un aptauju rezultāti</a:t>
            </a:r>
          </a:p>
          <a:p>
            <a:pPr>
              <a:defRPr/>
            </a:pPr>
            <a:r>
              <a:rPr lang="lv-LV" sz="1800" dirty="0"/>
              <a:t>Aiciniet </a:t>
            </a:r>
            <a:r>
              <a:rPr lang="lv-LV" sz="1800" dirty="0" smtClean="0"/>
              <a:t>medijus uz </a:t>
            </a:r>
            <a:r>
              <a:rPr lang="lv-LV" sz="1800" dirty="0"/>
              <a:t>saviem pasākumiem </a:t>
            </a:r>
          </a:p>
          <a:p>
            <a:endParaRPr lang="lv-LV" sz="1800" dirty="0"/>
          </a:p>
          <a:p>
            <a:pPr marL="0" indent="0">
              <a:buNone/>
              <a:defRPr/>
            </a:pPr>
            <a:endParaRPr lang="lv-LV" altLang="lv-LV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397" y="1820008"/>
            <a:ext cx="3954812" cy="459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5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560</Words>
  <Application>Microsoft Office PowerPoint</Application>
  <PresentationFormat>On-screen Show (4:3)</PresentationFormat>
  <Paragraphs>111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Verdana</vt:lpstr>
      <vt:lpstr>Wingdings</vt:lpstr>
      <vt:lpstr>Office Theme</vt:lpstr>
      <vt:lpstr>Nordplus  projektu atpazīstamības veidošana un rezultātu izplatīšana</vt:lpstr>
      <vt:lpstr>Svarīgi stāstīt par savu projektu</vt:lpstr>
      <vt:lpstr>Kāpēc stāstīt par rezultātiem?</vt:lpstr>
      <vt:lpstr>PowerPoint Presentation</vt:lpstr>
      <vt:lpstr>Mērķauditorija</vt:lpstr>
      <vt:lpstr>Komunikācijas kanāli un aktivitātes</vt:lpstr>
      <vt:lpstr>Piemērs: info mājaslapā</vt:lpstr>
      <vt:lpstr>Mediju attiecības</vt:lpstr>
      <vt:lpstr>Ko stāstīt un rādīt medijiem?</vt:lpstr>
      <vt:lpstr>Sociālie mediji</vt:lpstr>
      <vt:lpstr>Sociālie mediji</vt:lpstr>
      <vt:lpstr>Komunikācijas apliecinājumi</vt:lpstr>
      <vt:lpstr>Vizuālās identitātes prasības</vt:lpstr>
      <vt:lpstr>Programmas logo</vt:lpstr>
      <vt:lpstr>Oficiālās krāsas </vt:lpstr>
      <vt:lpstr>Attēlu datu bāze</vt:lpstr>
      <vt:lpstr>Lejupielādējamas ikonas</vt:lpstr>
      <vt:lpstr>Bezmaksas rīki</vt:lpstr>
    </vt:vector>
  </TitlesOfParts>
  <Company>VIAA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Windows User</cp:lastModifiedBy>
  <cp:revision>53</cp:revision>
  <dcterms:created xsi:type="dcterms:W3CDTF">2017-03-17T07:53:29Z</dcterms:created>
  <dcterms:modified xsi:type="dcterms:W3CDTF">2019-10-29T11:04:38Z</dcterms:modified>
</cp:coreProperties>
</file>