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6"/>
  </p:notesMasterIdLst>
  <p:sldIdLst>
    <p:sldId id="256" r:id="rId2"/>
    <p:sldId id="33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35"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Lst>
  <p:sldSz cx="12192000" cy="6858000"/>
  <p:notesSz cx="6858000" cy="9144000"/>
  <p:embeddedFontLst>
    <p:embeddedFont>
      <p:font typeface="Play" panose="020B0604020202020204" charset="0"/>
      <p:regular r:id="rId57"/>
      <p:bold r:id="rId58"/>
    </p:embeddedFont>
    <p:embeddedFont>
      <p:font typeface="Rubik" panose="020B0604020202020204" charset="-79"/>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iLkmxRi5eomLt0CpSlYIDgsxOI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vita Umbraško" initials="SU" lastIdx="1" clrIdx="0">
    <p:extLst>
      <p:ext uri="{19B8F6BF-5375-455C-9EA6-DF929625EA0E}">
        <p15:presenceInfo xmlns:p15="http://schemas.microsoft.com/office/powerpoint/2012/main" userId="Solvita Umbraš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86F6FD-1EC5-4795-8551-39569BA939DC}">
  <a:tblStyle styleId="{B786F6FD-1EC5-4795-8551-39569BA939D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91" Type="http://customschemas.google.com/relationships/presentationmetadata" Target="meta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80fe1f76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e80fe1f76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2e80fe1f76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80fe1f76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e80fe1f76d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e80fe1f76d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80fe1f76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e80fe1f76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e80fe1f76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a167d4ae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30a167d4ae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0a167d4ae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a167d4ae3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30a167d4ae3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30a167d4ae3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a167d4ae3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30a167d4ae3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30a167d4ae3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0a167d4ae3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30a167d4ae3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30a167d4ae3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0a167d4ae3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0a167d4ae3_1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30a167d4ae3_1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0a167d4ae3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0a167d4ae3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30a167d4ae3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0a167d4ae3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0a167d4ae3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30a167d4ae3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0a167d4ae3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0a167d4ae3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0a167d4ae3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a13f2b5d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0a13f2b5d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0a13f2b5d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0a13f2b5d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0a13f2b5d3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30a13f2b5d3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e8d7002e5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e8d7002e5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2e8d7002e56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e939d57899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2e939d57899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2e939d57899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e939d5789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2e939d578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e8d7002e5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e8d7002e56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g2e8d7002e56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e8d7002e5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2e8d7002e56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2e8d7002e56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e939d57899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e939d57899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g2e939d57899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e939d5789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e939d57899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2e939d57899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e8d7002e56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2e8d7002e56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g2e8d7002e56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e939d57899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2e939d57899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2e939d57899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e8d7002e56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2e8d7002e56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g2e8d7002e56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e939d5789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2e939d57899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2e939d57899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e939d5789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2e939d5789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g2e939d5789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0a167d4ae3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30a167d4ae3_1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g30a167d4ae3_1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e956639f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2e956639f5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g2e956639f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0a13f2b5d3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0a13f2b5d3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30a13f2b5d3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a13f2b5d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0a13f2b5d3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30a13f2b5d3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rsraksta slaids"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rsraksts un vertikāls teksts"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āls virsraksts un teksts"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rsraksts un saturs"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daļas galvene"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ukšs" type="blank">
  <p:cSld name="BLANK">
    <p:spTree>
      <p:nvGrpSpPr>
        <p:cNvPr id="1" name="Shape 33"/>
        <p:cNvGrpSpPr/>
        <p:nvPr/>
      </p:nvGrpSpPr>
      <p:grpSpPr>
        <a:xfrm>
          <a:off x="0" y="0"/>
          <a:ext cx="0" cy="0"/>
          <a:chOff x="0" y="0"/>
          <a:chExt cx="0" cy="0"/>
        </a:xfrm>
      </p:grpSpPr>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līdzinājums" type="twoTxTwoObj">
  <p:cSld name="TWO_OBJECTS_WITH_TEXT">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 satura bloki" type="twoObj">
  <p:cSld name="TWO_OBJECTS">
    <p:spTree>
      <p:nvGrpSpPr>
        <p:cNvPr id="1" name="Shape 46"/>
        <p:cNvGrpSpPr/>
        <p:nvPr/>
      </p:nvGrpSpPr>
      <p:grpSpPr>
        <a:xfrm>
          <a:off x="0" y="0"/>
          <a:ext cx="0" cy="0"/>
          <a:chOff x="0" y="0"/>
          <a:chExt cx="0" cy="0"/>
        </a:xfrm>
      </p:grpSpPr>
      <p:sp>
        <p:nvSpPr>
          <p:cNvPr id="47" name="Google Shape;4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ai virsraksts"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turs ar parakstu"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ttēls ar parakstu"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e80fe1f76d_0_0"/>
          <p:cNvSpPr txBox="1">
            <a:spLocks noGrp="1"/>
          </p:cNvSpPr>
          <p:nvPr>
            <p:ph type="ctrTitle"/>
          </p:nvPr>
        </p:nvSpPr>
        <p:spPr>
          <a:xfrm>
            <a:off x="1365200" y="1873138"/>
            <a:ext cx="9988600" cy="2387700"/>
          </a:xfrm>
          <a:prstGeom prst="rect">
            <a:avLst/>
          </a:prstGeom>
          <a:noFill/>
          <a:ln>
            <a:noFill/>
          </a:ln>
        </p:spPr>
        <p:txBody>
          <a:bodyPr spcFirstLastPara="1" wrap="square" lIns="91425" tIns="45700" rIns="91425" bIns="45700" anchor="b" anchorCtr="0">
            <a:noAutofit/>
          </a:bodyPr>
          <a:lstStyle/>
          <a:p>
            <a:pPr lvl="0">
              <a:buSzPts val="990"/>
            </a:pPr>
            <a:r>
              <a:rPr lang="en-US" dirty="0" err="1"/>
              <a:t>Standartizēti</a:t>
            </a:r>
            <a:r>
              <a:rPr lang="en-US" dirty="0"/>
              <a:t> </a:t>
            </a:r>
            <a:r>
              <a:rPr lang="en-US" dirty="0" err="1"/>
              <a:t>testi</a:t>
            </a:r>
            <a:r>
              <a:rPr lang="en-US" dirty="0"/>
              <a:t> </a:t>
            </a:r>
            <a:r>
              <a:rPr lang="en-US" dirty="0" err="1"/>
              <a:t>Latvijā</a:t>
            </a:r>
            <a:br>
              <a:rPr lang="lv-LV" sz="4200" dirty="0">
                <a:latin typeface="Arial"/>
                <a:ea typeface="Arial"/>
                <a:cs typeface="Arial"/>
                <a:sym typeface="Arial"/>
              </a:rPr>
            </a:br>
            <a:r>
              <a:rPr lang="lv-LV" sz="3200" dirty="0">
                <a:latin typeface="Arial"/>
                <a:ea typeface="Arial"/>
                <a:cs typeface="Arial"/>
                <a:sym typeface="Arial"/>
              </a:rPr>
              <a:t>Tiešsaistes seminārs</a:t>
            </a:r>
            <a:endParaRPr sz="4200" dirty="0">
              <a:latin typeface="Arial"/>
              <a:ea typeface="Arial"/>
              <a:cs typeface="Arial"/>
              <a:sym typeface="Arial"/>
            </a:endParaRPr>
          </a:p>
        </p:txBody>
      </p:sp>
      <p:sp>
        <p:nvSpPr>
          <p:cNvPr id="90" name="Google Shape;90;g2e80fe1f76d_0_0"/>
          <p:cNvSpPr txBox="1">
            <a:spLocks noGrp="1"/>
          </p:cNvSpPr>
          <p:nvPr>
            <p:ph type="subTitle" idx="1"/>
          </p:nvPr>
        </p:nvSpPr>
        <p:spPr>
          <a:xfrm>
            <a:off x="1524000" y="4554946"/>
            <a:ext cx="9144000" cy="1801403"/>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1000"/>
              </a:spcBef>
              <a:spcAft>
                <a:spcPts val="0"/>
              </a:spcAft>
              <a:buSzPts val="1018"/>
              <a:buNone/>
            </a:pPr>
            <a:endParaRPr sz="2920" dirty="0"/>
          </a:p>
          <a:p>
            <a:pPr marL="0" lvl="0" indent="0" algn="ctr" rtl="0">
              <a:lnSpc>
                <a:spcPct val="95000"/>
              </a:lnSpc>
              <a:spcBef>
                <a:spcPts val="1200"/>
              </a:spcBef>
              <a:spcAft>
                <a:spcPts val="0"/>
              </a:spcAft>
              <a:buClr>
                <a:schemeClr val="dk1"/>
              </a:buClr>
              <a:buSzPts val="1018"/>
              <a:buFont typeface="Arial"/>
              <a:buNone/>
            </a:pPr>
            <a:r>
              <a:rPr lang="en-US" sz="1717" dirty="0"/>
              <a:t>1</a:t>
            </a:r>
            <a:r>
              <a:rPr lang="lv-LV" sz="1717" dirty="0"/>
              <a:t>2</a:t>
            </a:r>
            <a:r>
              <a:rPr lang="en-US" sz="1717" dirty="0"/>
              <a:t>.0</a:t>
            </a:r>
            <a:r>
              <a:rPr lang="lv-LV" sz="1717" dirty="0"/>
              <a:t>2</a:t>
            </a:r>
            <a:r>
              <a:rPr lang="en-US" sz="1717" dirty="0"/>
              <a:t>.202</a:t>
            </a:r>
            <a:r>
              <a:rPr lang="lv-LV" sz="1717" dirty="0"/>
              <a:t>5</a:t>
            </a:r>
            <a:endParaRPr sz="1717" dirty="0"/>
          </a:p>
          <a:p>
            <a:pPr marL="0" lvl="0" indent="0" algn="r" rtl="0">
              <a:lnSpc>
                <a:spcPct val="95000"/>
              </a:lnSpc>
              <a:spcBef>
                <a:spcPts val="1200"/>
              </a:spcBef>
              <a:spcAft>
                <a:spcPts val="0"/>
              </a:spcAft>
              <a:buClr>
                <a:schemeClr val="dk1"/>
              </a:buClr>
              <a:buSzPts val="1018"/>
              <a:buFont typeface="Arial"/>
              <a:buNone/>
            </a:pPr>
            <a:r>
              <a:rPr lang="en-US" sz="1717" dirty="0"/>
              <a:t>Liena </a:t>
            </a:r>
            <a:r>
              <a:rPr lang="en-US" sz="1717" dirty="0" err="1"/>
              <a:t>Hačatrjana</a:t>
            </a:r>
            <a:r>
              <a:rPr lang="en-US" sz="1717" dirty="0"/>
              <a:t>, </a:t>
            </a:r>
            <a:r>
              <a:rPr lang="en-US" sz="1717" dirty="0" err="1"/>
              <a:t>Dr.psych</a:t>
            </a:r>
            <a:r>
              <a:rPr lang="en-US" sz="1717" dirty="0"/>
              <a:t>, </a:t>
            </a:r>
            <a:r>
              <a:rPr lang="en-US" sz="1717" dirty="0" err="1"/>
              <a:t>Solvita</a:t>
            </a:r>
            <a:r>
              <a:rPr lang="en-US" sz="1717" dirty="0"/>
              <a:t> </a:t>
            </a:r>
            <a:r>
              <a:rPr lang="en-US" sz="1717" dirty="0" err="1"/>
              <a:t>Umbraško</a:t>
            </a:r>
            <a:r>
              <a:rPr lang="en-US" sz="1717" dirty="0"/>
              <a:t>, </a:t>
            </a:r>
            <a:r>
              <a:rPr lang="en-US" sz="1717" dirty="0" err="1"/>
              <a:t>Dr.psych</a:t>
            </a:r>
            <a:endParaRPr sz="1717" dirty="0"/>
          </a:p>
          <a:p>
            <a:pPr marL="0" lvl="0" indent="0" algn="r" rtl="0">
              <a:lnSpc>
                <a:spcPct val="95000"/>
              </a:lnSpc>
              <a:spcBef>
                <a:spcPts val="1200"/>
              </a:spcBef>
              <a:spcAft>
                <a:spcPts val="0"/>
              </a:spcAft>
              <a:buClr>
                <a:schemeClr val="dk1"/>
              </a:buClr>
              <a:buSzPts val="1018"/>
              <a:buFont typeface="Arial"/>
              <a:buNone/>
            </a:pPr>
            <a:r>
              <a:rPr lang="en-US" sz="1717" dirty="0" err="1"/>
              <a:t>Latvijas</a:t>
            </a:r>
            <a:r>
              <a:rPr lang="en-US" sz="1717" dirty="0"/>
              <a:t> </a:t>
            </a:r>
            <a:r>
              <a:rPr lang="en-US" sz="1717" dirty="0" err="1"/>
              <a:t>Universitāte</a:t>
            </a:r>
            <a:endParaRPr sz="1717" dirty="0"/>
          </a:p>
          <a:p>
            <a:pPr marL="0" lvl="0" indent="0" algn="ctr" rtl="0">
              <a:lnSpc>
                <a:spcPct val="70000"/>
              </a:lnSpc>
              <a:spcBef>
                <a:spcPts val="1200"/>
              </a:spcBef>
              <a:spcAft>
                <a:spcPts val="0"/>
              </a:spcAft>
              <a:buSzPts val="1018"/>
              <a:buNone/>
            </a:pPr>
            <a:endParaRPr sz="2920" dirty="0"/>
          </a:p>
        </p:txBody>
      </p:sp>
      <p:sp>
        <p:nvSpPr>
          <p:cNvPr id="91" name="Google Shape;91;g2e80fe1f76d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latin typeface="Arial"/>
                <a:ea typeface="Arial"/>
                <a:cs typeface="Arial"/>
                <a:sym typeface="Arial"/>
              </a:rPr>
              <a:t>Daļēji standartizētie vai nestandartizētie</a:t>
            </a:r>
            <a:endParaRPr>
              <a:latin typeface="Arial"/>
              <a:ea typeface="Arial"/>
              <a:cs typeface="Arial"/>
              <a:sym typeface="Arial"/>
            </a:endParaRPr>
          </a:p>
        </p:txBody>
      </p:sp>
      <p:sp>
        <p:nvSpPr>
          <p:cNvPr id="162" name="Google Shape;16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l" rtl="0">
              <a:lnSpc>
                <a:spcPct val="90000"/>
              </a:lnSpc>
              <a:spcBef>
                <a:spcPts val="1000"/>
              </a:spcBef>
              <a:spcAft>
                <a:spcPts val="0"/>
              </a:spcAft>
              <a:buClr>
                <a:schemeClr val="dk1"/>
              </a:buClr>
              <a:buSzPct val="75630"/>
              <a:buChar char="•"/>
            </a:pPr>
            <a:r>
              <a:rPr lang="en-US" b="1" i="1"/>
              <a:t>ADOS-2</a:t>
            </a:r>
            <a:r>
              <a:rPr lang="en-US"/>
              <a:t> (</a:t>
            </a:r>
            <a:r>
              <a:rPr lang="en-US" i="1"/>
              <a:t>Autism Diagnostic Observation Schedule, 2nd Edition</a:t>
            </a:r>
            <a:r>
              <a:rPr lang="en-US"/>
              <a:t>) metode </a:t>
            </a:r>
            <a:r>
              <a:rPr lang="en-US" i="1"/>
              <a:t>autisma spektra traucējumu </a:t>
            </a:r>
            <a:r>
              <a:rPr lang="en-US"/>
              <a:t>novērtēšanai. Metode tiek lietota latviski, bet </a:t>
            </a:r>
            <a:r>
              <a:rPr lang="en-US" i="1"/>
              <a:t>nav standartizēta Latvijā</a:t>
            </a:r>
            <a:r>
              <a:rPr lang="en-US"/>
              <a:t>. </a:t>
            </a:r>
            <a:endParaRPr/>
          </a:p>
          <a:p>
            <a:pPr marL="457200" lvl="0" indent="-342900" algn="l" rtl="0">
              <a:lnSpc>
                <a:spcPct val="90000"/>
              </a:lnSpc>
              <a:spcBef>
                <a:spcPts val="1000"/>
              </a:spcBef>
              <a:spcAft>
                <a:spcPts val="0"/>
              </a:spcAft>
              <a:buClr>
                <a:schemeClr val="dk1"/>
              </a:buClr>
              <a:buSzPct val="75630"/>
              <a:buChar char="•"/>
            </a:pPr>
            <a:r>
              <a:rPr lang="en-US" b="1" i="1"/>
              <a:t>ASEBA</a:t>
            </a:r>
            <a:r>
              <a:rPr lang="en-US" i="1"/>
              <a:t> (Ahenbaha novērtēšanas sistēma</a:t>
            </a:r>
            <a:r>
              <a:rPr lang="en-US"/>
              <a:t>): aptauju tipa novērtējums (1,5-5 gadiem-mazo bērnu versija) un skolas vecuma, jauniešu, pieaugušo versijas. Latvijā šī metode bērnu novērtēšanai ir adaptēta (tulkota, pielāgota), bet standartizācija veikta tikai skolas vecumam (6-18 gadiem) pirms ~10 gadiem.</a:t>
            </a:r>
            <a:endParaRPr/>
          </a:p>
          <a:p>
            <a:pPr marL="457200" lvl="0" indent="-342900" algn="l" rtl="0">
              <a:lnSpc>
                <a:spcPct val="90000"/>
              </a:lnSpc>
              <a:spcBef>
                <a:spcPts val="1000"/>
              </a:spcBef>
              <a:spcAft>
                <a:spcPts val="0"/>
              </a:spcAft>
              <a:buClr>
                <a:schemeClr val="dk1"/>
              </a:buClr>
              <a:buSzPct val="75630"/>
              <a:buChar char="•"/>
            </a:pPr>
            <a:r>
              <a:rPr lang="en-US" b="1" i="1"/>
              <a:t>Minhenes funkcionālās attīstības diagnostika</a:t>
            </a:r>
            <a:r>
              <a:rPr lang="en-US" b="1"/>
              <a:t> </a:t>
            </a:r>
            <a:r>
              <a:rPr lang="en-US" i="1"/>
              <a:t>(MFAD)</a:t>
            </a:r>
            <a:r>
              <a:rPr lang="en-US"/>
              <a:t> (Munich Functional Developmental Diagnostics (Münchener Funktionelle Entwicklungsdiagnostik (MFED). Šī gada (2024) sākumā izdota testa atjaunotā versijas. Latvijā lieto vecāko versiju (no 1994.g.) līdz 36 mēn. Metode Latvijā ir adaptēta, bet ne standartizēta, taču valodas skalas uzrāda zemus ticamības rādītājus un būtu pārskatāmas.</a:t>
            </a:r>
            <a:endParaRPr/>
          </a:p>
          <a:p>
            <a:pPr marL="457200" lvl="0" indent="-228600" algn="l" rtl="0">
              <a:lnSpc>
                <a:spcPct val="90000"/>
              </a:lnSpc>
              <a:spcBef>
                <a:spcPts val="1000"/>
              </a:spcBef>
              <a:spcAft>
                <a:spcPts val="0"/>
              </a:spcAft>
              <a:buClr>
                <a:schemeClr val="dk1"/>
              </a:buClr>
              <a:buSzPct val="75630"/>
              <a:buNone/>
            </a:pPr>
            <a:endParaRPr/>
          </a:p>
        </p:txBody>
      </p:sp>
      <p:sp>
        <p:nvSpPr>
          <p:cNvPr id="163" name="Google Shape;163;p40"/>
          <p:cNvSpPr txBox="1"/>
          <p:nvPr/>
        </p:nvSpPr>
        <p:spPr>
          <a:xfrm>
            <a:off x="550607" y="6089771"/>
            <a:ext cx="110907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Hačatrjana, L., Umbraško, S., &amp; Raščevska, M. (2023). Pamatojums bērna dažādu attīstības jomu novērtēšanas instrumentu (kognitīvo, uzvedības, emocionālo, sociālo prasmju un citu jomu) adaptēšanai Latvijā.</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e80fe1f76d_0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a:latin typeface="Arial"/>
                <a:ea typeface="Arial"/>
                <a:cs typeface="Arial"/>
                <a:sym typeface="Arial"/>
              </a:rPr>
              <a:t>Plānoto jauni ieviešamo profesionālo psiholoģiskās novērtēšanas instrumentu izvēles pamatojums</a:t>
            </a:r>
            <a:endParaRPr sz="3600"/>
          </a:p>
        </p:txBody>
      </p:sp>
      <p:sp>
        <p:nvSpPr>
          <p:cNvPr id="170" name="Google Shape;170;g2e80fe1f76d_0_24"/>
          <p:cNvSpPr txBox="1">
            <a:spLocks noGrp="1"/>
          </p:cNvSpPr>
          <p:nvPr>
            <p:ph type="body" idx="1"/>
          </p:nvPr>
        </p:nvSpPr>
        <p:spPr>
          <a:xfrm>
            <a:off x="838200" y="1825625"/>
            <a:ext cx="10515600" cy="4779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a:t>Testu izvēles kritēriji:</a:t>
            </a:r>
            <a:endParaRPr/>
          </a:p>
          <a:p>
            <a:pPr marL="457200" lvl="0" indent="-342900" algn="l" rtl="0">
              <a:lnSpc>
                <a:spcPct val="90000"/>
              </a:lnSpc>
              <a:spcBef>
                <a:spcPts val="1000"/>
              </a:spcBef>
              <a:spcAft>
                <a:spcPts val="0"/>
              </a:spcAft>
              <a:buSzPts val="1800"/>
              <a:buChar char="•"/>
            </a:pPr>
            <a:r>
              <a:rPr lang="en-US"/>
              <a:t>Dod iespēju novērtēt bērnu spējas un prasmes sākot </a:t>
            </a:r>
            <a:r>
              <a:rPr lang="en-US" b="1"/>
              <a:t>no dzimšanas un līdz vidējā izglītības līmeņa pabeigšanai</a:t>
            </a:r>
            <a:r>
              <a:rPr lang="en-US"/>
              <a:t>: no 0 līdz 20 gadiem un 11 mēnešiem.</a:t>
            </a:r>
            <a:endParaRPr/>
          </a:p>
          <a:p>
            <a:pPr marL="457200" lvl="0" indent="-342900" algn="l" rtl="0">
              <a:lnSpc>
                <a:spcPct val="90000"/>
              </a:lnSpc>
              <a:spcBef>
                <a:spcPts val="0"/>
              </a:spcBef>
              <a:spcAft>
                <a:spcPts val="0"/>
              </a:spcAft>
              <a:buSzPts val="1800"/>
              <a:buChar char="•"/>
            </a:pPr>
            <a:r>
              <a:rPr lang="en-US"/>
              <a:t>Aptver </a:t>
            </a:r>
            <a:r>
              <a:rPr lang="en-US" b="1"/>
              <a:t>visas svarīgākās attīstības jomas</a:t>
            </a:r>
            <a:r>
              <a:rPr lang="en-US"/>
              <a:t>.</a:t>
            </a:r>
            <a:endParaRPr/>
          </a:p>
          <a:p>
            <a:pPr marL="457200" lvl="0" indent="-342900" algn="l" rtl="0">
              <a:lnSpc>
                <a:spcPct val="90000"/>
              </a:lnSpc>
              <a:spcBef>
                <a:spcPts val="0"/>
              </a:spcBef>
              <a:spcAft>
                <a:spcPts val="0"/>
              </a:spcAft>
              <a:buSzPts val="1800"/>
              <a:buChar char="•"/>
            </a:pPr>
            <a:r>
              <a:rPr lang="en-US"/>
              <a:t>Instrumentus varēs lietot </a:t>
            </a:r>
            <a:r>
              <a:rPr lang="en-US" b="1"/>
              <a:t>plašs speciālistu loks</a:t>
            </a:r>
            <a:r>
              <a:rPr lang="en-US"/>
              <a:t> (ne tikai psihologi), kuri novērtē bērnu agrīnās prasmes: audiologopēdi, logopēdi, neonatologi, ergoterapeiti u.c. rehabilitācijas speciālisti.</a:t>
            </a:r>
            <a:endParaRPr/>
          </a:p>
          <a:p>
            <a:pPr marL="457200" lvl="0" indent="-342900" algn="l" rtl="0">
              <a:lnSpc>
                <a:spcPct val="90000"/>
              </a:lnSpc>
              <a:spcBef>
                <a:spcPts val="0"/>
              </a:spcBef>
              <a:spcAft>
                <a:spcPts val="0"/>
              </a:spcAft>
              <a:buSzPts val="1800"/>
              <a:buChar char="•"/>
            </a:pPr>
            <a:r>
              <a:rPr lang="en-US" b="1"/>
              <a:t>Mūsdienīgi, ar atbilstošu saturu, jaunākās </a:t>
            </a:r>
            <a:r>
              <a:rPr lang="en-US"/>
              <a:t>attiecīgo testu versijas.</a:t>
            </a:r>
            <a:endParaRPr/>
          </a:p>
        </p:txBody>
      </p:sp>
      <p:sp>
        <p:nvSpPr>
          <p:cNvPr id="171" name="Google Shape;171;g2e80fe1f76d_0_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e80fe1f76d_0_14"/>
          <p:cNvSpPr txBox="1">
            <a:spLocks noGrp="1"/>
          </p:cNvSpPr>
          <p:nvPr>
            <p:ph type="title"/>
          </p:nvPr>
        </p:nvSpPr>
        <p:spPr>
          <a:xfrm>
            <a:off x="1096450" y="278500"/>
            <a:ext cx="10640438" cy="9393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200"/>
              </a:spcBef>
              <a:spcAft>
                <a:spcPts val="1200"/>
              </a:spcAft>
              <a:buSzPts val="990"/>
              <a:buNone/>
            </a:pPr>
            <a:r>
              <a:rPr lang="lv-LV" sz="3600" dirty="0">
                <a:latin typeface="Arial"/>
                <a:ea typeface="Arial"/>
                <a:cs typeface="Arial"/>
                <a:sym typeface="Arial"/>
              </a:rPr>
              <a:t>Latvijā p</a:t>
            </a:r>
            <a:r>
              <a:rPr lang="en-US" sz="3600" dirty="0" err="1">
                <a:latin typeface="Arial"/>
                <a:ea typeface="Arial"/>
                <a:cs typeface="Arial"/>
                <a:sym typeface="Arial"/>
              </a:rPr>
              <a:t>lānotie</a:t>
            </a:r>
            <a:r>
              <a:rPr lang="en-US" sz="3600" dirty="0">
                <a:latin typeface="Arial"/>
                <a:ea typeface="Arial"/>
                <a:cs typeface="Arial"/>
                <a:sym typeface="Arial"/>
              </a:rPr>
              <a:t> </a:t>
            </a:r>
            <a:r>
              <a:rPr lang="en-US" sz="3600" dirty="0" err="1">
                <a:latin typeface="Arial"/>
                <a:ea typeface="Arial"/>
                <a:cs typeface="Arial"/>
                <a:sym typeface="Arial"/>
              </a:rPr>
              <a:t>adaptējamie</a:t>
            </a:r>
            <a:r>
              <a:rPr lang="en-US" sz="3600" dirty="0">
                <a:latin typeface="Arial"/>
                <a:ea typeface="Arial"/>
                <a:cs typeface="Arial"/>
                <a:sym typeface="Arial"/>
              </a:rPr>
              <a:t> un </a:t>
            </a:r>
            <a:r>
              <a:rPr lang="en-US" sz="3600" dirty="0" err="1">
                <a:latin typeface="Arial"/>
                <a:ea typeface="Arial"/>
                <a:cs typeface="Arial"/>
                <a:sym typeface="Arial"/>
              </a:rPr>
              <a:t>standartizējamie</a:t>
            </a:r>
            <a:r>
              <a:rPr lang="en-US" sz="3600" dirty="0">
                <a:latin typeface="Arial"/>
                <a:ea typeface="Arial"/>
                <a:cs typeface="Arial"/>
                <a:sym typeface="Arial"/>
              </a:rPr>
              <a:t> </a:t>
            </a:r>
            <a:r>
              <a:rPr lang="en-US" sz="3600" dirty="0" err="1">
                <a:latin typeface="Arial"/>
                <a:ea typeface="Arial"/>
                <a:cs typeface="Arial"/>
                <a:sym typeface="Arial"/>
              </a:rPr>
              <a:t>padziļinātie</a:t>
            </a:r>
            <a:r>
              <a:rPr lang="en-US" sz="3600" dirty="0">
                <a:latin typeface="Arial"/>
                <a:ea typeface="Arial"/>
                <a:cs typeface="Arial"/>
                <a:sym typeface="Arial"/>
              </a:rPr>
              <a:t> </a:t>
            </a:r>
            <a:r>
              <a:rPr lang="en-US" sz="3600" dirty="0" err="1">
                <a:latin typeface="Arial"/>
                <a:ea typeface="Arial"/>
                <a:cs typeface="Arial"/>
                <a:sym typeface="Arial"/>
              </a:rPr>
              <a:t>psiholoģiskās</a:t>
            </a:r>
            <a:r>
              <a:rPr lang="en-US" sz="3600" dirty="0">
                <a:latin typeface="Arial"/>
                <a:ea typeface="Arial"/>
                <a:cs typeface="Arial"/>
                <a:sym typeface="Arial"/>
              </a:rPr>
              <a:t> </a:t>
            </a:r>
            <a:r>
              <a:rPr lang="en-US" sz="3600" dirty="0" err="1">
                <a:latin typeface="Arial"/>
                <a:ea typeface="Arial"/>
                <a:cs typeface="Arial"/>
                <a:sym typeface="Arial"/>
              </a:rPr>
              <a:t>novērtēšanas</a:t>
            </a:r>
            <a:r>
              <a:rPr lang="en-US" sz="3600" dirty="0">
                <a:latin typeface="Arial"/>
                <a:ea typeface="Arial"/>
                <a:cs typeface="Arial"/>
                <a:sym typeface="Arial"/>
              </a:rPr>
              <a:t> </a:t>
            </a:r>
            <a:r>
              <a:rPr lang="en-US" sz="3600" dirty="0" err="1">
                <a:latin typeface="Arial"/>
                <a:ea typeface="Arial"/>
                <a:cs typeface="Arial"/>
                <a:sym typeface="Arial"/>
              </a:rPr>
              <a:t>rīki</a:t>
            </a:r>
            <a:endParaRPr sz="3600" dirty="0">
              <a:latin typeface="Arial"/>
              <a:ea typeface="Arial"/>
              <a:cs typeface="Arial"/>
              <a:sym typeface="Arial"/>
            </a:endParaRPr>
          </a:p>
        </p:txBody>
      </p:sp>
      <p:sp>
        <p:nvSpPr>
          <p:cNvPr id="178" name="Google Shape;178;g2e80fe1f76d_0_14"/>
          <p:cNvSpPr txBox="1">
            <a:spLocks noGrp="1"/>
          </p:cNvSpPr>
          <p:nvPr>
            <p:ph type="body" idx="1"/>
          </p:nvPr>
        </p:nvSpPr>
        <p:spPr>
          <a:xfrm>
            <a:off x="480775" y="1350925"/>
            <a:ext cx="11373000" cy="537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800"/>
              <a:buNone/>
            </a:pPr>
            <a:r>
              <a:rPr lang="en-US" sz="2400" b="1" i="1"/>
              <a:t>Agrīnais vecumposms</a:t>
            </a:r>
            <a:r>
              <a:rPr lang="en-US" sz="2400" i="1"/>
              <a:t> (līdz ~5 gadu vecumam):</a:t>
            </a:r>
            <a:endParaRPr sz="2400" i="1"/>
          </a:p>
          <a:p>
            <a:pPr marL="457200" lvl="0" indent="-381000" algn="just" rtl="0">
              <a:lnSpc>
                <a:spcPct val="115000"/>
              </a:lnSpc>
              <a:spcBef>
                <a:spcPts val="1200"/>
              </a:spcBef>
              <a:spcAft>
                <a:spcPts val="0"/>
              </a:spcAft>
              <a:buSzPts val="2400"/>
              <a:buAutoNum type="arabicPeriod"/>
            </a:pPr>
            <a:r>
              <a:rPr lang="en-US" sz="2400"/>
              <a:t>"Bayley-4" (Bayley-4: Beilija zīdaiņu un mazbērnu attīstības skalas, 4. izdevums (Bayley Scales of Infant and Toddler Development – 4th edition)), 0 - 42 mēn.</a:t>
            </a:r>
            <a:endParaRPr sz="2400"/>
          </a:p>
          <a:p>
            <a:pPr marL="457200" lvl="0" indent="-381000" algn="just" rtl="0">
              <a:lnSpc>
                <a:spcPct val="115000"/>
              </a:lnSpc>
              <a:spcBef>
                <a:spcPts val="0"/>
              </a:spcBef>
              <a:spcAft>
                <a:spcPts val="0"/>
              </a:spcAft>
              <a:buSzPts val="2400"/>
              <a:buAutoNum type="arabicPeriod"/>
            </a:pPr>
            <a:r>
              <a:rPr lang="en-US" sz="2400"/>
              <a:t>"Vineland-3" (Vainlenda adaptīvās uzvedības skalas, 3. izdevums (Vineland Adaptive Behavior Scales, Third Edition)), 0 - 20 g.</a:t>
            </a:r>
            <a:endParaRPr sz="2400"/>
          </a:p>
          <a:p>
            <a:pPr marL="457200" lvl="0" indent="-381000" algn="just" rtl="0">
              <a:lnSpc>
                <a:spcPct val="115000"/>
              </a:lnSpc>
              <a:spcBef>
                <a:spcPts val="0"/>
              </a:spcBef>
              <a:spcAft>
                <a:spcPts val="0"/>
              </a:spcAft>
              <a:buSzPts val="2400"/>
              <a:buAutoNum type="arabicPeriod"/>
            </a:pPr>
            <a:r>
              <a:rPr lang="en-US" sz="2400"/>
              <a:t>"PLS-5" (Pirmsskolas valodas skalas, 5.izdevums (The Preschool Language Scale–Fifth Edition), 0 - 7 g. 11 mēn.</a:t>
            </a:r>
            <a:endParaRPr sz="2400"/>
          </a:p>
          <a:p>
            <a:pPr marL="0" lvl="0" indent="0" algn="just" rtl="0">
              <a:lnSpc>
                <a:spcPct val="115000"/>
              </a:lnSpc>
              <a:spcBef>
                <a:spcPts val="1200"/>
              </a:spcBef>
              <a:spcAft>
                <a:spcPts val="0"/>
              </a:spcAft>
              <a:buSzPts val="1800"/>
              <a:buNone/>
            </a:pPr>
            <a:r>
              <a:rPr lang="en-US" sz="2400" b="1" i="1"/>
              <a:t>Vecumposms 5-21 gads</a:t>
            </a:r>
            <a:r>
              <a:rPr lang="en-US" sz="2400" i="1"/>
              <a:t>:</a:t>
            </a:r>
            <a:endParaRPr sz="2400" i="1"/>
          </a:p>
          <a:p>
            <a:pPr marL="514350" lvl="0" indent="-381000" algn="just" rtl="0">
              <a:lnSpc>
                <a:spcPct val="115000"/>
              </a:lnSpc>
              <a:spcBef>
                <a:spcPts val="1200"/>
              </a:spcBef>
              <a:spcAft>
                <a:spcPts val="0"/>
              </a:spcAft>
              <a:buSzPts val="2400"/>
              <a:buAutoNum type="arabicPeriod"/>
            </a:pPr>
            <a:r>
              <a:rPr lang="en-US" sz="2400"/>
              <a:t>IDS-2 tests (Intelekta un attīstības novērtēšanas testa 2.izdevums): gan intelekta jomas, gan attīstības jomas.</a:t>
            </a:r>
            <a:endParaRPr sz="2400"/>
          </a:p>
        </p:txBody>
      </p:sp>
      <p:sp>
        <p:nvSpPr>
          <p:cNvPr id="179" name="Google Shape;179;g2e80fe1f76d_0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0a167d4ae3_1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a:latin typeface="Arial"/>
                <a:ea typeface="Arial"/>
                <a:cs typeface="Arial"/>
                <a:sym typeface="Arial"/>
              </a:rPr>
              <a:t>Plānoto standartizējamo testu aptvertās attīstības jomas no 0 gadiem līdz 18+ gadiem</a:t>
            </a:r>
            <a:endParaRPr>
              <a:latin typeface="Arial"/>
              <a:ea typeface="Arial"/>
              <a:cs typeface="Arial"/>
              <a:sym typeface="Arial"/>
            </a:endParaRPr>
          </a:p>
        </p:txBody>
      </p:sp>
      <p:sp>
        <p:nvSpPr>
          <p:cNvPr id="186" name="Google Shape;186;g30a167d4ae3_1_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
        <p:nvSpPr>
          <p:cNvPr id="187" name="Google Shape;187;g30a167d4ae3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0a167d4ae3_1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graphicFrame>
        <p:nvGraphicFramePr>
          <p:cNvPr id="194" name="Google Shape;194;g30a167d4ae3_1_7"/>
          <p:cNvGraphicFramePr/>
          <p:nvPr/>
        </p:nvGraphicFramePr>
        <p:xfrm>
          <a:off x="648938" y="1234763"/>
          <a:ext cx="11356075" cy="4875300"/>
        </p:xfrm>
        <a:graphic>
          <a:graphicData uri="http://schemas.openxmlformats.org/drawingml/2006/table">
            <a:tbl>
              <a:tblPr>
                <a:noFill/>
                <a:tableStyleId>{B786F6FD-1EC5-4795-8551-39569BA939DC}</a:tableStyleId>
              </a:tblPr>
              <a:tblGrid>
                <a:gridCol w="1185600">
                  <a:extLst>
                    <a:ext uri="{9D8B030D-6E8A-4147-A177-3AD203B41FA5}">
                      <a16:colId xmlns:a16="http://schemas.microsoft.com/office/drawing/2014/main" val="20000"/>
                    </a:ext>
                  </a:extLst>
                </a:gridCol>
                <a:gridCol w="720650">
                  <a:extLst>
                    <a:ext uri="{9D8B030D-6E8A-4147-A177-3AD203B41FA5}">
                      <a16:colId xmlns:a16="http://schemas.microsoft.com/office/drawing/2014/main" val="20001"/>
                    </a:ext>
                  </a:extLst>
                </a:gridCol>
                <a:gridCol w="720650">
                  <a:extLst>
                    <a:ext uri="{9D8B030D-6E8A-4147-A177-3AD203B41FA5}">
                      <a16:colId xmlns:a16="http://schemas.microsoft.com/office/drawing/2014/main" val="20002"/>
                    </a:ext>
                  </a:extLst>
                </a:gridCol>
                <a:gridCol w="720650">
                  <a:extLst>
                    <a:ext uri="{9D8B030D-6E8A-4147-A177-3AD203B41FA5}">
                      <a16:colId xmlns:a16="http://schemas.microsoft.com/office/drawing/2014/main" val="20003"/>
                    </a:ext>
                  </a:extLst>
                </a:gridCol>
                <a:gridCol w="720650">
                  <a:extLst>
                    <a:ext uri="{9D8B030D-6E8A-4147-A177-3AD203B41FA5}">
                      <a16:colId xmlns:a16="http://schemas.microsoft.com/office/drawing/2014/main" val="20004"/>
                    </a:ext>
                  </a:extLst>
                </a:gridCol>
                <a:gridCol w="720650">
                  <a:extLst>
                    <a:ext uri="{9D8B030D-6E8A-4147-A177-3AD203B41FA5}">
                      <a16:colId xmlns:a16="http://schemas.microsoft.com/office/drawing/2014/main" val="20005"/>
                    </a:ext>
                  </a:extLst>
                </a:gridCol>
                <a:gridCol w="720650">
                  <a:extLst>
                    <a:ext uri="{9D8B030D-6E8A-4147-A177-3AD203B41FA5}">
                      <a16:colId xmlns:a16="http://schemas.microsoft.com/office/drawing/2014/main" val="20006"/>
                    </a:ext>
                  </a:extLst>
                </a:gridCol>
                <a:gridCol w="802025">
                  <a:extLst>
                    <a:ext uri="{9D8B030D-6E8A-4147-A177-3AD203B41FA5}">
                      <a16:colId xmlns:a16="http://schemas.microsoft.com/office/drawing/2014/main" val="20007"/>
                    </a:ext>
                  </a:extLst>
                </a:gridCol>
                <a:gridCol w="720650">
                  <a:extLst>
                    <a:ext uri="{9D8B030D-6E8A-4147-A177-3AD203B41FA5}">
                      <a16:colId xmlns:a16="http://schemas.microsoft.com/office/drawing/2014/main" val="20008"/>
                    </a:ext>
                  </a:extLst>
                </a:gridCol>
                <a:gridCol w="720650">
                  <a:extLst>
                    <a:ext uri="{9D8B030D-6E8A-4147-A177-3AD203B41FA5}">
                      <a16:colId xmlns:a16="http://schemas.microsoft.com/office/drawing/2014/main" val="20009"/>
                    </a:ext>
                  </a:extLst>
                </a:gridCol>
                <a:gridCol w="720650">
                  <a:extLst>
                    <a:ext uri="{9D8B030D-6E8A-4147-A177-3AD203B41FA5}">
                      <a16:colId xmlns:a16="http://schemas.microsoft.com/office/drawing/2014/main" val="20010"/>
                    </a:ext>
                  </a:extLst>
                </a:gridCol>
                <a:gridCol w="720650">
                  <a:extLst>
                    <a:ext uri="{9D8B030D-6E8A-4147-A177-3AD203B41FA5}">
                      <a16:colId xmlns:a16="http://schemas.microsoft.com/office/drawing/2014/main" val="20011"/>
                    </a:ext>
                  </a:extLst>
                </a:gridCol>
                <a:gridCol w="720650">
                  <a:extLst>
                    <a:ext uri="{9D8B030D-6E8A-4147-A177-3AD203B41FA5}">
                      <a16:colId xmlns:a16="http://schemas.microsoft.com/office/drawing/2014/main" val="20012"/>
                    </a:ext>
                  </a:extLst>
                </a:gridCol>
                <a:gridCol w="720650">
                  <a:extLst>
                    <a:ext uri="{9D8B030D-6E8A-4147-A177-3AD203B41FA5}">
                      <a16:colId xmlns:a16="http://schemas.microsoft.com/office/drawing/2014/main" val="20013"/>
                    </a:ext>
                  </a:extLst>
                </a:gridCol>
                <a:gridCol w="720650">
                  <a:extLst>
                    <a:ext uri="{9D8B030D-6E8A-4147-A177-3AD203B41FA5}">
                      <a16:colId xmlns:a16="http://schemas.microsoft.com/office/drawing/2014/main" val="20014"/>
                    </a:ext>
                  </a:extLst>
                </a:gridCol>
              </a:tblGrid>
              <a:tr h="764400">
                <a:tc>
                  <a:txBody>
                    <a:bodyPr/>
                    <a:lstStyle/>
                    <a:p>
                      <a:pPr marL="0" marR="0" lvl="0" indent="0" algn="ctr" rtl="0">
                        <a:lnSpc>
                          <a:spcPct val="115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Funkcionēšanas joma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0-1 gadi</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1:0-1:11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2:0-2:11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3:0-3:11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4:0-4:11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5:00 – 5:11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6:0 – 6:11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7:0 – 7:11</a:t>
                      </a:r>
                      <a:endParaRPr sz="1200" b="1" u="none" strike="noStrike" cap="none">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8:0-9:11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10:0-11:11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12:0-13:11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14:0-15:11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16:0-17:11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18+ gadi</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306875">
                <a:tc>
                  <a:txBody>
                    <a:bodyPr/>
                    <a:lstStyle/>
                    <a:p>
                      <a:pPr marL="0" marR="0" lvl="0" indent="0" algn="ctr" rtl="0">
                        <a:lnSpc>
                          <a:spcPct val="115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Intelektuāla attīstība / Kognitīvās spējas</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IDS-2 (līdz vec. 20:11)</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718275">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 (līdz 3:6)</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3075">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i="1" u="none" strike="noStrike" cap="none">
                          <a:latin typeface="Times New Roman"/>
                          <a:ea typeface="Times New Roman"/>
                          <a:cs typeface="Times New Roman"/>
                          <a:sym typeface="Times New Roman"/>
                        </a:rPr>
                        <a:t>WISC-IV**</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i="1" u="none" strike="noStrike" cap="none">
                          <a:latin typeface="Times New Roman"/>
                          <a:ea typeface="Times New Roman"/>
                          <a:cs typeface="Times New Roman"/>
                          <a:sym typeface="Times New Roman"/>
                        </a:rPr>
                        <a:t>WISC-IV</a:t>
                      </a:r>
                      <a:endParaRPr sz="1200" i="1" u="none" strike="noStrike" cap="none">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i="1" u="none" strike="noStrike" cap="none">
                          <a:latin typeface="Times New Roman"/>
                          <a:ea typeface="Times New Roman"/>
                          <a:cs typeface="Times New Roman"/>
                          <a:sym typeface="Times New Roman"/>
                        </a:rPr>
                        <a:t>WISC-IV</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i="1" u="none" strike="noStrike" cap="none">
                          <a:latin typeface="Times New Roman"/>
                          <a:ea typeface="Times New Roman"/>
                          <a:cs typeface="Times New Roman"/>
                          <a:sym typeface="Times New Roman"/>
                        </a:rPr>
                        <a:t>WISC-IV</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i="1" u="none" strike="noStrike" cap="none">
                          <a:latin typeface="Times New Roman"/>
                          <a:ea typeface="Times New Roman"/>
                          <a:cs typeface="Times New Roman"/>
                          <a:sym typeface="Times New Roman"/>
                        </a:rPr>
                        <a:t>WISC-IV</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i="1" u="none" strike="noStrike" cap="none">
                          <a:latin typeface="Times New Roman"/>
                          <a:ea typeface="Times New Roman"/>
                          <a:cs typeface="Times New Roman"/>
                          <a:sym typeface="Times New Roman"/>
                        </a:rPr>
                        <a:t>WISC-IV</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64400">
                <a:tc>
                  <a:txBody>
                    <a:bodyPr/>
                    <a:lstStyle/>
                    <a:p>
                      <a:pPr marL="0" marR="0" lvl="0" indent="0" algn="ctr" rtl="0">
                        <a:lnSpc>
                          <a:spcPct val="115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Adaptīva uzvedība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718275">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solidFill>
                            <a:srgbClr val="CC0000"/>
                          </a:solidFill>
                          <a:latin typeface="Times New Roman"/>
                          <a:ea typeface="Times New Roman"/>
                          <a:cs typeface="Times New Roman"/>
                          <a:sym typeface="Times New Roman"/>
                        </a:rPr>
                        <a:t>Bayley-4 (līdz 3:6)</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95" name="Google Shape;195;g30a167d4ae3_1_7"/>
          <p:cNvSpPr txBox="1">
            <a:spLocks noGrp="1"/>
          </p:cNvSpPr>
          <p:nvPr>
            <p:ph type="title"/>
          </p:nvPr>
        </p:nvSpPr>
        <p:spPr>
          <a:xfrm>
            <a:off x="838200" y="365125"/>
            <a:ext cx="10515600" cy="64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Intelekts, adaptīvā uzvedība</a:t>
            </a:r>
            <a:endParaRPr sz="32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0a167d4ae3_1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02" name="Google Shape;202;g30a167d4ae3_1_14"/>
          <p:cNvSpPr txBox="1">
            <a:spLocks noGrp="1"/>
          </p:cNvSpPr>
          <p:nvPr>
            <p:ph type="title"/>
          </p:nvPr>
        </p:nvSpPr>
        <p:spPr>
          <a:xfrm>
            <a:off x="506150" y="195225"/>
            <a:ext cx="10515600" cy="64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Valoda un komunikācija</a:t>
            </a:r>
            <a:endParaRPr sz="3200">
              <a:latin typeface="Arial"/>
              <a:ea typeface="Arial"/>
              <a:cs typeface="Arial"/>
              <a:sym typeface="Arial"/>
            </a:endParaRPr>
          </a:p>
        </p:txBody>
      </p:sp>
      <p:graphicFrame>
        <p:nvGraphicFramePr>
          <p:cNvPr id="203" name="Google Shape;203;g30a167d4ae3_1_14"/>
          <p:cNvGraphicFramePr/>
          <p:nvPr/>
        </p:nvGraphicFramePr>
        <p:xfrm>
          <a:off x="506138" y="842925"/>
          <a:ext cx="10434225" cy="5907198"/>
        </p:xfrm>
        <a:graphic>
          <a:graphicData uri="http://schemas.openxmlformats.org/drawingml/2006/table">
            <a:tbl>
              <a:tblPr>
                <a:noFill/>
                <a:tableStyleId>{B786F6FD-1EC5-4795-8551-39569BA939DC}</a:tableStyleId>
              </a:tblPr>
              <a:tblGrid>
                <a:gridCol w="1089350">
                  <a:extLst>
                    <a:ext uri="{9D8B030D-6E8A-4147-A177-3AD203B41FA5}">
                      <a16:colId xmlns:a16="http://schemas.microsoft.com/office/drawing/2014/main" val="20000"/>
                    </a:ext>
                  </a:extLst>
                </a:gridCol>
                <a:gridCol w="662150">
                  <a:extLst>
                    <a:ext uri="{9D8B030D-6E8A-4147-A177-3AD203B41FA5}">
                      <a16:colId xmlns:a16="http://schemas.microsoft.com/office/drawing/2014/main" val="20001"/>
                    </a:ext>
                  </a:extLst>
                </a:gridCol>
                <a:gridCol w="662150">
                  <a:extLst>
                    <a:ext uri="{9D8B030D-6E8A-4147-A177-3AD203B41FA5}">
                      <a16:colId xmlns:a16="http://schemas.microsoft.com/office/drawing/2014/main" val="20002"/>
                    </a:ext>
                  </a:extLst>
                </a:gridCol>
                <a:gridCol w="662150">
                  <a:extLst>
                    <a:ext uri="{9D8B030D-6E8A-4147-A177-3AD203B41FA5}">
                      <a16:colId xmlns:a16="http://schemas.microsoft.com/office/drawing/2014/main" val="20003"/>
                    </a:ext>
                  </a:extLst>
                </a:gridCol>
                <a:gridCol w="662150">
                  <a:extLst>
                    <a:ext uri="{9D8B030D-6E8A-4147-A177-3AD203B41FA5}">
                      <a16:colId xmlns:a16="http://schemas.microsoft.com/office/drawing/2014/main" val="20004"/>
                    </a:ext>
                  </a:extLst>
                </a:gridCol>
                <a:gridCol w="662150">
                  <a:extLst>
                    <a:ext uri="{9D8B030D-6E8A-4147-A177-3AD203B41FA5}">
                      <a16:colId xmlns:a16="http://schemas.microsoft.com/office/drawing/2014/main" val="20005"/>
                    </a:ext>
                  </a:extLst>
                </a:gridCol>
                <a:gridCol w="662150">
                  <a:extLst>
                    <a:ext uri="{9D8B030D-6E8A-4147-A177-3AD203B41FA5}">
                      <a16:colId xmlns:a16="http://schemas.microsoft.com/office/drawing/2014/main" val="20006"/>
                    </a:ext>
                  </a:extLst>
                </a:gridCol>
                <a:gridCol w="736925">
                  <a:extLst>
                    <a:ext uri="{9D8B030D-6E8A-4147-A177-3AD203B41FA5}">
                      <a16:colId xmlns:a16="http://schemas.microsoft.com/office/drawing/2014/main" val="20007"/>
                    </a:ext>
                  </a:extLst>
                </a:gridCol>
                <a:gridCol w="662150">
                  <a:extLst>
                    <a:ext uri="{9D8B030D-6E8A-4147-A177-3AD203B41FA5}">
                      <a16:colId xmlns:a16="http://schemas.microsoft.com/office/drawing/2014/main" val="20008"/>
                    </a:ext>
                  </a:extLst>
                </a:gridCol>
                <a:gridCol w="662150">
                  <a:extLst>
                    <a:ext uri="{9D8B030D-6E8A-4147-A177-3AD203B41FA5}">
                      <a16:colId xmlns:a16="http://schemas.microsoft.com/office/drawing/2014/main" val="20009"/>
                    </a:ext>
                  </a:extLst>
                </a:gridCol>
                <a:gridCol w="662150">
                  <a:extLst>
                    <a:ext uri="{9D8B030D-6E8A-4147-A177-3AD203B41FA5}">
                      <a16:colId xmlns:a16="http://schemas.microsoft.com/office/drawing/2014/main" val="20010"/>
                    </a:ext>
                  </a:extLst>
                </a:gridCol>
                <a:gridCol w="662150">
                  <a:extLst>
                    <a:ext uri="{9D8B030D-6E8A-4147-A177-3AD203B41FA5}">
                      <a16:colId xmlns:a16="http://schemas.microsoft.com/office/drawing/2014/main" val="20011"/>
                    </a:ext>
                  </a:extLst>
                </a:gridCol>
                <a:gridCol w="662150">
                  <a:extLst>
                    <a:ext uri="{9D8B030D-6E8A-4147-A177-3AD203B41FA5}">
                      <a16:colId xmlns:a16="http://schemas.microsoft.com/office/drawing/2014/main" val="20012"/>
                    </a:ext>
                  </a:extLst>
                </a:gridCol>
                <a:gridCol w="662150">
                  <a:extLst>
                    <a:ext uri="{9D8B030D-6E8A-4147-A177-3AD203B41FA5}">
                      <a16:colId xmlns:a16="http://schemas.microsoft.com/office/drawing/2014/main" val="20013"/>
                    </a:ext>
                  </a:extLst>
                </a:gridCol>
                <a:gridCol w="662150">
                  <a:extLst>
                    <a:ext uri="{9D8B030D-6E8A-4147-A177-3AD203B41FA5}">
                      <a16:colId xmlns:a16="http://schemas.microsoft.com/office/drawing/2014/main" val="20014"/>
                    </a:ext>
                  </a:extLst>
                </a:gridCol>
              </a:tblGrid>
              <a:tr h="989150">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Funkcionēšanas joma</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0-1 gadi</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1:0-1:11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2:0-2:11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3:0-3:11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4:0-4:11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5:00 – 5:11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6:0 – 6:11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7:0 – 7:11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8:0-9:11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10:0-11:11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12:0-13:11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14:0-15:11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16:0-17:11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18+ gadi</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485600">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Valoda un komunikāc. (fonoloģija, ekspr., receptīvā u.c.) / daļa no lielās testa kopas</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9505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 (līdz 3:6)</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3640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1821525">
                <a:tc>
                  <a:txBody>
                    <a:bodyPr/>
                    <a:lstStyle/>
                    <a:p>
                      <a:pPr marL="0" marR="0" lvl="0" indent="0" algn="ctr" rtl="0">
                        <a:lnSpc>
                          <a:spcPct val="115000"/>
                        </a:lnSpc>
                        <a:spcBef>
                          <a:spcPts val="0"/>
                        </a:spcBef>
                        <a:spcAft>
                          <a:spcPts val="0"/>
                        </a:spcAft>
                        <a:buClr>
                          <a:srgbClr val="000000"/>
                        </a:buClr>
                        <a:buSzPts val="1000"/>
                        <a:buFont typeface="Arial"/>
                        <a:buNone/>
                      </a:pPr>
                      <a:r>
                        <a:rPr lang="en-US" sz="1200" b="1" i="1" u="none" strike="noStrike" cap="none">
                          <a:latin typeface="Times New Roman"/>
                          <a:ea typeface="Times New Roman"/>
                          <a:cs typeface="Times New Roman"/>
                          <a:sym typeface="Times New Roman"/>
                        </a:rPr>
                        <a:t>Valoda un komunikāc., runa *Tests atsevišķi lietošanai logopēdiem u.c. spec. (ārpus IQ / lielā testa)</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PLS-5</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0a167d4ae3_1_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10" name="Google Shape;210;g30a167d4ae3_1_21"/>
          <p:cNvSpPr txBox="1">
            <a:spLocks noGrp="1"/>
          </p:cNvSpPr>
          <p:nvPr>
            <p:ph type="title"/>
          </p:nvPr>
        </p:nvSpPr>
        <p:spPr>
          <a:xfrm>
            <a:off x="838200" y="365125"/>
            <a:ext cx="10515600" cy="122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Mācīšanās iemaņas (lasīšana, rakstīšana, matemātiskās prasmes), vadības funkcijas</a:t>
            </a:r>
            <a:endParaRPr sz="3200">
              <a:latin typeface="Arial"/>
              <a:ea typeface="Arial"/>
              <a:cs typeface="Arial"/>
              <a:sym typeface="Arial"/>
            </a:endParaRPr>
          </a:p>
        </p:txBody>
      </p:sp>
      <p:graphicFrame>
        <p:nvGraphicFramePr>
          <p:cNvPr id="211" name="Google Shape;211;g30a167d4ae3_1_21"/>
          <p:cNvGraphicFramePr/>
          <p:nvPr/>
        </p:nvGraphicFramePr>
        <p:xfrm>
          <a:off x="838288" y="1594225"/>
          <a:ext cx="10820325" cy="4474525"/>
        </p:xfrm>
        <a:graphic>
          <a:graphicData uri="http://schemas.openxmlformats.org/drawingml/2006/table">
            <a:tbl>
              <a:tblPr>
                <a:noFill/>
                <a:tableStyleId>{B786F6FD-1EC5-4795-8551-39569BA939DC}</a:tableStyleId>
              </a:tblPr>
              <a:tblGrid>
                <a:gridCol w="1129675">
                  <a:extLst>
                    <a:ext uri="{9D8B030D-6E8A-4147-A177-3AD203B41FA5}">
                      <a16:colId xmlns:a16="http://schemas.microsoft.com/office/drawing/2014/main" val="20000"/>
                    </a:ext>
                  </a:extLst>
                </a:gridCol>
                <a:gridCol w="686650">
                  <a:extLst>
                    <a:ext uri="{9D8B030D-6E8A-4147-A177-3AD203B41FA5}">
                      <a16:colId xmlns:a16="http://schemas.microsoft.com/office/drawing/2014/main" val="20001"/>
                    </a:ext>
                  </a:extLst>
                </a:gridCol>
                <a:gridCol w="686650">
                  <a:extLst>
                    <a:ext uri="{9D8B030D-6E8A-4147-A177-3AD203B41FA5}">
                      <a16:colId xmlns:a16="http://schemas.microsoft.com/office/drawing/2014/main" val="20002"/>
                    </a:ext>
                  </a:extLst>
                </a:gridCol>
                <a:gridCol w="686650">
                  <a:extLst>
                    <a:ext uri="{9D8B030D-6E8A-4147-A177-3AD203B41FA5}">
                      <a16:colId xmlns:a16="http://schemas.microsoft.com/office/drawing/2014/main" val="20003"/>
                    </a:ext>
                  </a:extLst>
                </a:gridCol>
                <a:gridCol w="686650">
                  <a:extLst>
                    <a:ext uri="{9D8B030D-6E8A-4147-A177-3AD203B41FA5}">
                      <a16:colId xmlns:a16="http://schemas.microsoft.com/office/drawing/2014/main" val="20004"/>
                    </a:ext>
                  </a:extLst>
                </a:gridCol>
                <a:gridCol w="686650">
                  <a:extLst>
                    <a:ext uri="{9D8B030D-6E8A-4147-A177-3AD203B41FA5}">
                      <a16:colId xmlns:a16="http://schemas.microsoft.com/office/drawing/2014/main" val="20005"/>
                    </a:ext>
                  </a:extLst>
                </a:gridCol>
                <a:gridCol w="686650">
                  <a:extLst>
                    <a:ext uri="{9D8B030D-6E8A-4147-A177-3AD203B41FA5}">
                      <a16:colId xmlns:a16="http://schemas.microsoft.com/office/drawing/2014/main" val="20006"/>
                    </a:ext>
                  </a:extLst>
                </a:gridCol>
                <a:gridCol w="764200">
                  <a:extLst>
                    <a:ext uri="{9D8B030D-6E8A-4147-A177-3AD203B41FA5}">
                      <a16:colId xmlns:a16="http://schemas.microsoft.com/office/drawing/2014/main" val="20007"/>
                    </a:ext>
                  </a:extLst>
                </a:gridCol>
                <a:gridCol w="686650">
                  <a:extLst>
                    <a:ext uri="{9D8B030D-6E8A-4147-A177-3AD203B41FA5}">
                      <a16:colId xmlns:a16="http://schemas.microsoft.com/office/drawing/2014/main" val="20008"/>
                    </a:ext>
                  </a:extLst>
                </a:gridCol>
                <a:gridCol w="686650">
                  <a:extLst>
                    <a:ext uri="{9D8B030D-6E8A-4147-A177-3AD203B41FA5}">
                      <a16:colId xmlns:a16="http://schemas.microsoft.com/office/drawing/2014/main" val="20009"/>
                    </a:ext>
                  </a:extLst>
                </a:gridCol>
                <a:gridCol w="686650">
                  <a:extLst>
                    <a:ext uri="{9D8B030D-6E8A-4147-A177-3AD203B41FA5}">
                      <a16:colId xmlns:a16="http://schemas.microsoft.com/office/drawing/2014/main" val="20010"/>
                    </a:ext>
                  </a:extLst>
                </a:gridCol>
                <a:gridCol w="686650">
                  <a:extLst>
                    <a:ext uri="{9D8B030D-6E8A-4147-A177-3AD203B41FA5}">
                      <a16:colId xmlns:a16="http://schemas.microsoft.com/office/drawing/2014/main" val="20011"/>
                    </a:ext>
                  </a:extLst>
                </a:gridCol>
                <a:gridCol w="686650">
                  <a:extLst>
                    <a:ext uri="{9D8B030D-6E8A-4147-A177-3AD203B41FA5}">
                      <a16:colId xmlns:a16="http://schemas.microsoft.com/office/drawing/2014/main" val="20012"/>
                    </a:ext>
                  </a:extLst>
                </a:gridCol>
                <a:gridCol w="686650">
                  <a:extLst>
                    <a:ext uri="{9D8B030D-6E8A-4147-A177-3AD203B41FA5}">
                      <a16:colId xmlns:a16="http://schemas.microsoft.com/office/drawing/2014/main" val="20013"/>
                    </a:ext>
                  </a:extLst>
                </a:gridCol>
                <a:gridCol w="686650">
                  <a:extLst>
                    <a:ext uri="{9D8B030D-6E8A-4147-A177-3AD203B41FA5}">
                      <a16:colId xmlns:a16="http://schemas.microsoft.com/office/drawing/2014/main" val="20014"/>
                    </a:ext>
                  </a:extLst>
                </a:gridCol>
              </a:tblGrid>
              <a:tr h="924000">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Funkcionēšanas joma</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0-1 gadi</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1:0-1:11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2:0-2:11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3:0-3:11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4:0-4:11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5:00 – 5:11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6:0 – 6:11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7:0 – 7:11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8:0-9:11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10:0-11:11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12:0-13:11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14:0-15:11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16:0-17:11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18+ gadi</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369325">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Mācīšanās iemaņas 1 (lasīšana, rakstīšana)</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br>
                        <a:rPr lang="en-US" sz="1100" b="1" u="none" strike="noStrike" cap="none">
                          <a:solidFill>
                            <a:srgbClr val="CC0000"/>
                          </a:solidFill>
                          <a:latin typeface="Times New Roman"/>
                          <a:ea typeface="Times New Roman"/>
                          <a:cs typeface="Times New Roman"/>
                          <a:sym typeface="Times New Roman"/>
                        </a:rPr>
                      </a:br>
                      <a:r>
                        <a:rPr lang="en-US" sz="1100" b="1" u="none" strike="noStrike" cap="none">
                          <a:solidFill>
                            <a:srgbClr val="CC0000"/>
                          </a:solidFill>
                          <a:latin typeface="Times New Roman"/>
                          <a:ea typeface="Times New Roman"/>
                          <a:cs typeface="Times New Roman"/>
                          <a:sym typeface="Times New Roman"/>
                        </a:rPr>
                        <a:t> līdz 20:11</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1369325">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Mācīšanās iemaņas 2 (matemāt. prasmes)</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br>
                        <a:rPr lang="en-US" sz="1100" b="1" u="none" strike="noStrike" cap="none">
                          <a:solidFill>
                            <a:srgbClr val="CC0000"/>
                          </a:solidFill>
                          <a:latin typeface="Times New Roman"/>
                          <a:ea typeface="Times New Roman"/>
                          <a:cs typeface="Times New Roman"/>
                          <a:sym typeface="Times New Roman"/>
                        </a:rPr>
                      </a:br>
                      <a:r>
                        <a:rPr lang="en-US" sz="1100" b="1" u="none" strike="noStrike" cap="none">
                          <a:solidFill>
                            <a:srgbClr val="CC0000"/>
                          </a:solidFill>
                          <a:latin typeface="Times New Roman"/>
                          <a:ea typeface="Times New Roman"/>
                          <a:cs typeface="Times New Roman"/>
                          <a:sym typeface="Times New Roman"/>
                        </a:rPr>
                        <a:t> līdz 20:11</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extLst>
                  <a:ext uri="{0D108BD9-81ED-4DB2-BD59-A6C34878D82A}">
                    <a16:rowId xmlns:a16="http://schemas.microsoft.com/office/drawing/2014/main" val="10002"/>
                  </a:ext>
                </a:extLst>
              </a:tr>
              <a:tr h="811875">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Vadības funkcijas</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 līdz 20:11</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0a167d4ae3_1_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graphicFrame>
        <p:nvGraphicFramePr>
          <p:cNvPr id="218" name="Google Shape;218;g30a167d4ae3_1_28"/>
          <p:cNvGraphicFramePr/>
          <p:nvPr/>
        </p:nvGraphicFramePr>
        <p:xfrm>
          <a:off x="677925" y="1700025"/>
          <a:ext cx="11384875" cy="4338250"/>
        </p:xfrm>
        <a:graphic>
          <a:graphicData uri="http://schemas.openxmlformats.org/drawingml/2006/table">
            <a:tbl>
              <a:tblPr>
                <a:noFill/>
                <a:tableStyleId>{B786F6FD-1EC5-4795-8551-39569BA939DC}</a:tableStyleId>
              </a:tblPr>
              <a:tblGrid>
                <a:gridCol w="1188625">
                  <a:extLst>
                    <a:ext uri="{9D8B030D-6E8A-4147-A177-3AD203B41FA5}">
                      <a16:colId xmlns:a16="http://schemas.microsoft.com/office/drawing/2014/main" val="20000"/>
                    </a:ext>
                  </a:extLst>
                </a:gridCol>
                <a:gridCol w="722475">
                  <a:extLst>
                    <a:ext uri="{9D8B030D-6E8A-4147-A177-3AD203B41FA5}">
                      <a16:colId xmlns:a16="http://schemas.microsoft.com/office/drawing/2014/main" val="20001"/>
                    </a:ext>
                  </a:extLst>
                </a:gridCol>
                <a:gridCol w="722475">
                  <a:extLst>
                    <a:ext uri="{9D8B030D-6E8A-4147-A177-3AD203B41FA5}">
                      <a16:colId xmlns:a16="http://schemas.microsoft.com/office/drawing/2014/main" val="20002"/>
                    </a:ext>
                  </a:extLst>
                </a:gridCol>
                <a:gridCol w="722475">
                  <a:extLst>
                    <a:ext uri="{9D8B030D-6E8A-4147-A177-3AD203B41FA5}">
                      <a16:colId xmlns:a16="http://schemas.microsoft.com/office/drawing/2014/main" val="20003"/>
                    </a:ext>
                  </a:extLst>
                </a:gridCol>
                <a:gridCol w="722475">
                  <a:extLst>
                    <a:ext uri="{9D8B030D-6E8A-4147-A177-3AD203B41FA5}">
                      <a16:colId xmlns:a16="http://schemas.microsoft.com/office/drawing/2014/main" val="20004"/>
                    </a:ext>
                  </a:extLst>
                </a:gridCol>
                <a:gridCol w="722475">
                  <a:extLst>
                    <a:ext uri="{9D8B030D-6E8A-4147-A177-3AD203B41FA5}">
                      <a16:colId xmlns:a16="http://schemas.microsoft.com/office/drawing/2014/main" val="20005"/>
                    </a:ext>
                  </a:extLst>
                </a:gridCol>
                <a:gridCol w="722475">
                  <a:extLst>
                    <a:ext uri="{9D8B030D-6E8A-4147-A177-3AD203B41FA5}">
                      <a16:colId xmlns:a16="http://schemas.microsoft.com/office/drawing/2014/main" val="20006"/>
                    </a:ext>
                  </a:extLst>
                </a:gridCol>
                <a:gridCol w="804075">
                  <a:extLst>
                    <a:ext uri="{9D8B030D-6E8A-4147-A177-3AD203B41FA5}">
                      <a16:colId xmlns:a16="http://schemas.microsoft.com/office/drawing/2014/main" val="20007"/>
                    </a:ext>
                  </a:extLst>
                </a:gridCol>
                <a:gridCol w="722475">
                  <a:extLst>
                    <a:ext uri="{9D8B030D-6E8A-4147-A177-3AD203B41FA5}">
                      <a16:colId xmlns:a16="http://schemas.microsoft.com/office/drawing/2014/main" val="20008"/>
                    </a:ext>
                  </a:extLst>
                </a:gridCol>
                <a:gridCol w="722475">
                  <a:extLst>
                    <a:ext uri="{9D8B030D-6E8A-4147-A177-3AD203B41FA5}">
                      <a16:colId xmlns:a16="http://schemas.microsoft.com/office/drawing/2014/main" val="20009"/>
                    </a:ext>
                  </a:extLst>
                </a:gridCol>
                <a:gridCol w="722475">
                  <a:extLst>
                    <a:ext uri="{9D8B030D-6E8A-4147-A177-3AD203B41FA5}">
                      <a16:colId xmlns:a16="http://schemas.microsoft.com/office/drawing/2014/main" val="20010"/>
                    </a:ext>
                  </a:extLst>
                </a:gridCol>
                <a:gridCol w="722475">
                  <a:extLst>
                    <a:ext uri="{9D8B030D-6E8A-4147-A177-3AD203B41FA5}">
                      <a16:colId xmlns:a16="http://schemas.microsoft.com/office/drawing/2014/main" val="20011"/>
                    </a:ext>
                  </a:extLst>
                </a:gridCol>
                <a:gridCol w="722475">
                  <a:extLst>
                    <a:ext uri="{9D8B030D-6E8A-4147-A177-3AD203B41FA5}">
                      <a16:colId xmlns:a16="http://schemas.microsoft.com/office/drawing/2014/main" val="20012"/>
                    </a:ext>
                  </a:extLst>
                </a:gridCol>
                <a:gridCol w="722475">
                  <a:extLst>
                    <a:ext uri="{9D8B030D-6E8A-4147-A177-3AD203B41FA5}">
                      <a16:colId xmlns:a16="http://schemas.microsoft.com/office/drawing/2014/main" val="20013"/>
                    </a:ext>
                  </a:extLst>
                </a:gridCol>
                <a:gridCol w="722475">
                  <a:extLst>
                    <a:ext uri="{9D8B030D-6E8A-4147-A177-3AD203B41FA5}">
                      <a16:colId xmlns:a16="http://schemas.microsoft.com/office/drawing/2014/main" val="20014"/>
                    </a:ext>
                  </a:extLst>
                </a:gridCol>
              </a:tblGrid>
              <a:tr h="869200">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Funkcionēšanas joma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0-1 gadi</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1:0-1:11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2:0-2:11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3:0-3:11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4:0-4:11</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5:00 – 5:11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6:0 – 6:11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7:0 – 7:11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8:0-9:11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10:0-11:11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12:0-13:11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14:0-15:11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16:0-17:11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18+ gadi</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167600">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Kustību koordinācija / motorika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IDS-2 līdz 20:11</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813425">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13425">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Bayley-4</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Bayley-4 (līdz 3:6)</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74600">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MFAD**</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MFAD</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MFAD</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MFAD</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9" name="Google Shape;219;g30a167d4ae3_1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Motoriskā joma</a:t>
            </a:r>
            <a:endParaRPr sz="32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0a167d4ae3_1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graphicFrame>
        <p:nvGraphicFramePr>
          <p:cNvPr id="226" name="Google Shape;226;g30a167d4ae3_1_35"/>
          <p:cNvGraphicFramePr/>
          <p:nvPr/>
        </p:nvGraphicFramePr>
        <p:xfrm>
          <a:off x="389213" y="1320625"/>
          <a:ext cx="11356025" cy="4847475"/>
        </p:xfrm>
        <a:graphic>
          <a:graphicData uri="http://schemas.openxmlformats.org/drawingml/2006/table">
            <a:tbl>
              <a:tblPr>
                <a:noFill/>
                <a:tableStyleId>{B786F6FD-1EC5-4795-8551-39569BA939DC}</a:tableStyleId>
              </a:tblPr>
              <a:tblGrid>
                <a:gridCol w="1185575">
                  <a:extLst>
                    <a:ext uri="{9D8B030D-6E8A-4147-A177-3AD203B41FA5}">
                      <a16:colId xmlns:a16="http://schemas.microsoft.com/office/drawing/2014/main" val="20000"/>
                    </a:ext>
                  </a:extLst>
                </a:gridCol>
                <a:gridCol w="720650">
                  <a:extLst>
                    <a:ext uri="{9D8B030D-6E8A-4147-A177-3AD203B41FA5}">
                      <a16:colId xmlns:a16="http://schemas.microsoft.com/office/drawing/2014/main" val="20001"/>
                    </a:ext>
                  </a:extLst>
                </a:gridCol>
                <a:gridCol w="720650">
                  <a:extLst>
                    <a:ext uri="{9D8B030D-6E8A-4147-A177-3AD203B41FA5}">
                      <a16:colId xmlns:a16="http://schemas.microsoft.com/office/drawing/2014/main" val="20002"/>
                    </a:ext>
                  </a:extLst>
                </a:gridCol>
                <a:gridCol w="720650">
                  <a:extLst>
                    <a:ext uri="{9D8B030D-6E8A-4147-A177-3AD203B41FA5}">
                      <a16:colId xmlns:a16="http://schemas.microsoft.com/office/drawing/2014/main" val="20003"/>
                    </a:ext>
                  </a:extLst>
                </a:gridCol>
                <a:gridCol w="720650">
                  <a:extLst>
                    <a:ext uri="{9D8B030D-6E8A-4147-A177-3AD203B41FA5}">
                      <a16:colId xmlns:a16="http://schemas.microsoft.com/office/drawing/2014/main" val="20004"/>
                    </a:ext>
                  </a:extLst>
                </a:gridCol>
                <a:gridCol w="720650">
                  <a:extLst>
                    <a:ext uri="{9D8B030D-6E8A-4147-A177-3AD203B41FA5}">
                      <a16:colId xmlns:a16="http://schemas.microsoft.com/office/drawing/2014/main" val="20005"/>
                    </a:ext>
                  </a:extLst>
                </a:gridCol>
                <a:gridCol w="720650">
                  <a:extLst>
                    <a:ext uri="{9D8B030D-6E8A-4147-A177-3AD203B41FA5}">
                      <a16:colId xmlns:a16="http://schemas.microsoft.com/office/drawing/2014/main" val="20006"/>
                    </a:ext>
                  </a:extLst>
                </a:gridCol>
                <a:gridCol w="802000">
                  <a:extLst>
                    <a:ext uri="{9D8B030D-6E8A-4147-A177-3AD203B41FA5}">
                      <a16:colId xmlns:a16="http://schemas.microsoft.com/office/drawing/2014/main" val="20007"/>
                    </a:ext>
                  </a:extLst>
                </a:gridCol>
                <a:gridCol w="720650">
                  <a:extLst>
                    <a:ext uri="{9D8B030D-6E8A-4147-A177-3AD203B41FA5}">
                      <a16:colId xmlns:a16="http://schemas.microsoft.com/office/drawing/2014/main" val="20008"/>
                    </a:ext>
                  </a:extLst>
                </a:gridCol>
                <a:gridCol w="720650">
                  <a:extLst>
                    <a:ext uri="{9D8B030D-6E8A-4147-A177-3AD203B41FA5}">
                      <a16:colId xmlns:a16="http://schemas.microsoft.com/office/drawing/2014/main" val="20009"/>
                    </a:ext>
                  </a:extLst>
                </a:gridCol>
                <a:gridCol w="720650">
                  <a:extLst>
                    <a:ext uri="{9D8B030D-6E8A-4147-A177-3AD203B41FA5}">
                      <a16:colId xmlns:a16="http://schemas.microsoft.com/office/drawing/2014/main" val="20010"/>
                    </a:ext>
                  </a:extLst>
                </a:gridCol>
                <a:gridCol w="720650">
                  <a:extLst>
                    <a:ext uri="{9D8B030D-6E8A-4147-A177-3AD203B41FA5}">
                      <a16:colId xmlns:a16="http://schemas.microsoft.com/office/drawing/2014/main" val="20011"/>
                    </a:ext>
                  </a:extLst>
                </a:gridCol>
                <a:gridCol w="720650">
                  <a:extLst>
                    <a:ext uri="{9D8B030D-6E8A-4147-A177-3AD203B41FA5}">
                      <a16:colId xmlns:a16="http://schemas.microsoft.com/office/drawing/2014/main" val="20012"/>
                    </a:ext>
                  </a:extLst>
                </a:gridCol>
                <a:gridCol w="720650">
                  <a:extLst>
                    <a:ext uri="{9D8B030D-6E8A-4147-A177-3AD203B41FA5}">
                      <a16:colId xmlns:a16="http://schemas.microsoft.com/office/drawing/2014/main" val="20013"/>
                    </a:ext>
                  </a:extLst>
                </a:gridCol>
                <a:gridCol w="720650">
                  <a:extLst>
                    <a:ext uri="{9D8B030D-6E8A-4147-A177-3AD203B41FA5}">
                      <a16:colId xmlns:a16="http://schemas.microsoft.com/office/drawing/2014/main" val="20014"/>
                    </a:ext>
                  </a:extLst>
                </a:gridCol>
              </a:tblGrid>
              <a:tr h="917775">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Funkcionēšanas joma</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0-1 gadi</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1:0-1:11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2:0-2:11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3:0-3:11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4:0-4:11</a:t>
                      </a:r>
                      <a:endParaRPr sz="11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5:00 – 5:11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6:0 – 6:11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7:0 – 7:11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8:0-9:11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10:0-11:11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12:0-13:11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14:0-15:11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16:0-17:11</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latin typeface="Times New Roman"/>
                          <a:ea typeface="Times New Roman"/>
                          <a:cs typeface="Times New Roman"/>
                          <a:sym typeface="Times New Roman"/>
                        </a:rPr>
                        <a:t>18+ gadi</a:t>
                      </a:r>
                      <a:endParaRPr sz="11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313800">
                <a:tc>
                  <a:txBody>
                    <a:bodyPr/>
                    <a:lstStyle/>
                    <a:p>
                      <a:pPr marL="0" marR="0" lvl="0" indent="0" algn="ctr" rtl="0">
                        <a:lnSpc>
                          <a:spcPct val="115000"/>
                        </a:lnSpc>
                        <a:spcBef>
                          <a:spcPts val="0"/>
                        </a:spcBef>
                        <a:spcAft>
                          <a:spcPts val="0"/>
                        </a:spcAft>
                        <a:buClr>
                          <a:srgbClr val="000000"/>
                        </a:buClr>
                        <a:buSzPts val="1000"/>
                        <a:buFont typeface="Arial"/>
                        <a:buNone/>
                      </a:pPr>
                      <a:r>
                        <a:rPr lang="en-US" sz="1200" b="1" u="none" strike="noStrike" cap="none">
                          <a:latin typeface="Times New Roman"/>
                          <a:ea typeface="Times New Roman"/>
                          <a:cs typeface="Times New Roman"/>
                          <a:sym typeface="Times New Roman"/>
                        </a:rPr>
                        <a:t>Sociālā un emocionālā attīstība</a:t>
                      </a:r>
                      <a:br>
                        <a:rPr lang="en-US" sz="1200" b="1" u="none" strike="noStrike" cap="none">
                          <a:latin typeface="Times New Roman"/>
                          <a:ea typeface="Times New Roman"/>
                          <a:cs typeface="Times New Roman"/>
                          <a:sym typeface="Times New Roman"/>
                        </a:rPr>
                      </a:br>
                      <a:r>
                        <a:rPr lang="en-US" sz="1200" b="1" u="none" strike="noStrike" cap="none">
                          <a:latin typeface="Times New Roman"/>
                          <a:ea typeface="Times New Roman"/>
                          <a:cs typeface="Times New Roman"/>
                          <a:sym typeface="Times New Roman"/>
                        </a:rPr>
                        <a:t> (emoc. atpaz., regul. u.c.)</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IDS-2 līdz 20:11</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extLst>
                  <a:ext uri="{0D108BD9-81ED-4DB2-BD59-A6C34878D82A}">
                    <a16:rowId xmlns:a16="http://schemas.microsoft.com/office/drawing/2014/main" val="10001"/>
                  </a:ext>
                </a:extLst>
              </a:tr>
              <a:tr h="50230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i="1" u="none" strike="noStrike" cap="none">
                          <a:latin typeface="Times New Roman"/>
                          <a:ea typeface="Times New Roman"/>
                          <a:cs typeface="Times New Roman"/>
                          <a:sym typeface="Times New Roman"/>
                        </a:rPr>
                        <a:t>MFAD</a:t>
                      </a:r>
                      <a:endParaRPr sz="11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i="1" u="none" strike="noStrike" cap="none">
                          <a:latin typeface="Times New Roman"/>
                          <a:ea typeface="Times New Roman"/>
                          <a:cs typeface="Times New Roman"/>
                          <a:sym typeface="Times New Roman"/>
                        </a:rPr>
                        <a:t>MFAD</a:t>
                      </a:r>
                      <a:endParaRPr sz="11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i="1" u="none" strike="noStrike" cap="none">
                          <a:latin typeface="Times New Roman"/>
                          <a:ea typeface="Times New Roman"/>
                          <a:cs typeface="Times New Roman"/>
                          <a:sym typeface="Times New Roman"/>
                        </a:rPr>
                        <a:t>MFAD</a:t>
                      </a:r>
                      <a:endParaRPr sz="11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i="1" u="none" strike="noStrike" cap="none">
                          <a:latin typeface="Times New Roman"/>
                          <a:ea typeface="Times New Roman"/>
                          <a:cs typeface="Times New Roman"/>
                          <a:sym typeface="Times New Roman"/>
                        </a:rPr>
                        <a:t>MFAD</a:t>
                      </a:r>
                      <a:endParaRPr sz="11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565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Bayley-4 (līdz 3:6)</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0230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i="1" u="none" strike="noStrike" cap="none">
                          <a:solidFill>
                            <a:srgbClr val="CC0000"/>
                          </a:solidFill>
                          <a:latin typeface="Times New Roman"/>
                          <a:ea typeface="Times New Roman"/>
                          <a:cs typeface="Times New Roman"/>
                          <a:sym typeface="Times New Roman"/>
                        </a:rPr>
                        <a:t>PLS-5</a:t>
                      </a:r>
                      <a:endParaRPr sz="1100" b="1" i="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b="1" u="none" strike="noStrike" cap="none">
                        <a:solidFill>
                          <a:srgbClr val="CC0000"/>
                        </a:solidFill>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0565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100" b="1" u="none" strike="noStrike" cap="none">
                          <a:solidFill>
                            <a:srgbClr val="CC0000"/>
                          </a:solidFill>
                          <a:latin typeface="Times New Roman"/>
                          <a:ea typeface="Times New Roman"/>
                          <a:cs typeface="Times New Roman"/>
                          <a:sym typeface="Times New Roman"/>
                        </a:rPr>
                        <a:t>Vineland-3 (socializēš. uzvedība)</a:t>
                      </a:r>
                      <a:endParaRPr sz="11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E4E8"/>
                    </a:solidFill>
                  </a:tcPr>
                </a:tc>
                <a:extLst>
                  <a:ext uri="{0D108BD9-81ED-4DB2-BD59-A6C34878D82A}">
                    <a16:rowId xmlns:a16="http://schemas.microsoft.com/office/drawing/2014/main" val="10005"/>
                  </a:ext>
                </a:extLst>
              </a:tr>
            </a:tbl>
          </a:graphicData>
        </a:graphic>
      </p:graphicFrame>
      <p:sp>
        <p:nvSpPr>
          <p:cNvPr id="227" name="Google Shape;227;g30a167d4ae3_1_35"/>
          <p:cNvSpPr txBox="1">
            <a:spLocks noGrp="1"/>
          </p:cNvSpPr>
          <p:nvPr>
            <p:ph type="title"/>
          </p:nvPr>
        </p:nvSpPr>
        <p:spPr>
          <a:xfrm>
            <a:off x="838200" y="279600"/>
            <a:ext cx="10515600" cy="104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Sociālā un emocionālā attīstība (emociju atpazīšana, regulācija)</a:t>
            </a:r>
            <a:endParaRPr sz="32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0a167d4ae3_1_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graphicFrame>
        <p:nvGraphicFramePr>
          <p:cNvPr id="234" name="Google Shape;234;g30a167d4ae3_1_42"/>
          <p:cNvGraphicFramePr/>
          <p:nvPr/>
        </p:nvGraphicFramePr>
        <p:xfrm>
          <a:off x="331300" y="1508975"/>
          <a:ext cx="12020250" cy="4527000"/>
        </p:xfrm>
        <a:graphic>
          <a:graphicData uri="http://schemas.openxmlformats.org/drawingml/2006/table">
            <a:tbl>
              <a:tblPr>
                <a:noFill/>
                <a:tableStyleId>{B786F6FD-1EC5-4795-8551-39569BA939DC}</a:tableStyleId>
              </a:tblPr>
              <a:tblGrid>
                <a:gridCol w="1254950">
                  <a:extLst>
                    <a:ext uri="{9D8B030D-6E8A-4147-A177-3AD203B41FA5}">
                      <a16:colId xmlns:a16="http://schemas.microsoft.com/office/drawing/2014/main" val="20000"/>
                    </a:ext>
                  </a:extLst>
                </a:gridCol>
                <a:gridCol w="762800">
                  <a:extLst>
                    <a:ext uri="{9D8B030D-6E8A-4147-A177-3AD203B41FA5}">
                      <a16:colId xmlns:a16="http://schemas.microsoft.com/office/drawing/2014/main" val="20001"/>
                    </a:ext>
                  </a:extLst>
                </a:gridCol>
                <a:gridCol w="762800">
                  <a:extLst>
                    <a:ext uri="{9D8B030D-6E8A-4147-A177-3AD203B41FA5}">
                      <a16:colId xmlns:a16="http://schemas.microsoft.com/office/drawing/2014/main" val="20002"/>
                    </a:ext>
                  </a:extLst>
                </a:gridCol>
                <a:gridCol w="762800">
                  <a:extLst>
                    <a:ext uri="{9D8B030D-6E8A-4147-A177-3AD203B41FA5}">
                      <a16:colId xmlns:a16="http://schemas.microsoft.com/office/drawing/2014/main" val="20003"/>
                    </a:ext>
                  </a:extLst>
                </a:gridCol>
                <a:gridCol w="762800">
                  <a:extLst>
                    <a:ext uri="{9D8B030D-6E8A-4147-A177-3AD203B41FA5}">
                      <a16:colId xmlns:a16="http://schemas.microsoft.com/office/drawing/2014/main" val="20004"/>
                    </a:ext>
                  </a:extLst>
                </a:gridCol>
                <a:gridCol w="762800">
                  <a:extLst>
                    <a:ext uri="{9D8B030D-6E8A-4147-A177-3AD203B41FA5}">
                      <a16:colId xmlns:a16="http://schemas.microsoft.com/office/drawing/2014/main" val="20005"/>
                    </a:ext>
                  </a:extLst>
                </a:gridCol>
                <a:gridCol w="762800">
                  <a:extLst>
                    <a:ext uri="{9D8B030D-6E8A-4147-A177-3AD203B41FA5}">
                      <a16:colId xmlns:a16="http://schemas.microsoft.com/office/drawing/2014/main" val="20006"/>
                    </a:ext>
                  </a:extLst>
                </a:gridCol>
                <a:gridCol w="848900">
                  <a:extLst>
                    <a:ext uri="{9D8B030D-6E8A-4147-A177-3AD203B41FA5}">
                      <a16:colId xmlns:a16="http://schemas.microsoft.com/office/drawing/2014/main" val="20007"/>
                    </a:ext>
                  </a:extLst>
                </a:gridCol>
                <a:gridCol w="762800">
                  <a:extLst>
                    <a:ext uri="{9D8B030D-6E8A-4147-A177-3AD203B41FA5}">
                      <a16:colId xmlns:a16="http://schemas.microsoft.com/office/drawing/2014/main" val="20008"/>
                    </a:ext>
                  </a:extLst>
                </a:gridCol>
                <a:gridCol w="762800">
                  <a:extLst>
                    <a:ext uri="{9D8B030D-6E8A-4147-A177-3AD203B41FA5}">
                      <a16:colId xmlns:a16="http://schemas.microsoft.com/office/drawing/2014/main" val="20009"/>
                    </a:ext>
                  </a:extLst>
                </a:gridCol>
                <a:gridCol w="762800">
                  <a:extLst>
                    <a:ext uri="{9D8B030D-6E8A-4147-A177-3AD203B41FA5}">
                      <a16:colId xmlns:a16="http://schemas.microsoft.com/office/drawing/2014/main" val="20010"/>
                    </a:ext>
                  </a:extLst>
                </a:gridCol>
                <a:gridCol w="762800">
                  <a:extLst>
                    <a:ext uri="{9D8B030D-6E8A-4147-A177-3AD203B41FA5}">
                      <a16:colId xmlns:a16="http://schemas.microsoft.com/office/drawing/2014/main" val="20011"/>
                    </a:ext>
                  </a:extLst>
                </a:gridCol>
                <a:gridCol w="762800">
                  <a:extLst>
                    <a:ext uri="{9D8B030D-6E8A-4147-A177-3AD203B41FA5}">
                      <a16:colId xmlns:a16="http://schemas.microsoft.com/office/drawing/2014/main" val="20012"/>
                    </a:ext>
                  </a:extLst>
                </a:gridCol>
                <a:gridCol w="762800">
                  <a:extLst>
                    <a:ext uri="{9D8B030D-6E8A-4147-A177-3AD203B41FA5}">
                      <a16:colId xmlns:a16="http://schemas.microsoft.com/office/drawing/2014/main" val="20013"/>
                    </a:ext>
                  </a:extLst>
                </a:gridCol>
                <a:gridCol w="762800">
                  <a:extLst>
                    <a:ext uri="{9D8B030D-6E8A-4147-A177-3AD203B41FA5}">
                      <a16:colId xmlns:a16="http://schemas.microsoft.com/office/drawing/2014/main" val="20014"/>
                    </a:ext>
                  </a:extLst>
                </a:gridCol>
              </a:tblGrid>
              <a:tr h="1250225">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Funkcionēšanas joma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0-1 gadi</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1:0-1:11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2:0-2:11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3:0-3:11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4:0-4:11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5:00 – 5:11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6:0 – 6:11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7:0 – 7:11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8:0-9:11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10:0-11:11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12:0-13:11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14:0-15:11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16:0-17:11</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18+ gadi</a:t>
                      </a:r>
                      <a:endParaRPr sz="1200" b="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789725">
                <a:tc>
                  <a:txBody>
                    <a:bodyPr/>
                    <a:lstStyle/>
                    <a:p>
                      <a:pPr marL="0" marR="0" lvl="0" indent="0" algn="ctr" rtl="0">
                        <a:lnSpc>
                          <a:spcPct val="115000"/>
                        </a:lnSpc>
                        <a:spcBef>
                          <a:spcPts val="0"/>
                        </a:spcBef>
                        <a:spcAft>
                          <a:spcPts val="0"/>
                        </a:spcAft>
                        <a:buClr>
                          <a:srgbClr val="000000"/>
                        </a:buClr>
                        <a:buSzPts val="1000"/>
                        <a:buFont typeface="Arial"/>
                        <a:buNone/>
                      </a:pPr>
                      <a:r>
                        <a:rPr lang="en-US" sz="1300" u="none" strike="noStrike" cap="none">
                          <a:latin typeface="Times New Roman"/>
                          <a:ea typeface="Times New Roman"/>
                          <a:cs typeface="Times New Roman"/>
                          <a:sym typeface="Times New Roman"/>
                        </a:rPr>
                        <a:t>Sociālā un emocionālā attīstība</a:t>
                      </a:r>
                      <a:br>
                        <a:rPr lang="en-US" sz="1300" u="none" strike="noStrike" cap="none">
                          <a:latin typeface="Times New Roman"/>
                          <a:ea typeface="Times New Roman"/>
                          <a:cs typeface="Times New Roman"/>
                          <a:sym typeface="Times New Roman"/>
                        </a:rPr>
                      </a:br>
                      <a:r>
                        <a:rPr lang="en-US" sz="1300" u="none" strike="noStrike" cap="none">
                          <a:latin typeface="Times New Roman"/>
                          <a:ea typeface="Times New Roman"/>
                          <a:cs typeface="Times New Roman"/>
                          <a:sym typeface="Times New Roman"/>
                        </a:rPr>
                        <a:t> (autismam) skrīnings</a:t>
                      </a:r>
                      <a:endParaRPr sz="1300"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extLst>
                  <a:ext uri="{0D108BD9-81ED-4DB2-BD59-A6C34878D82A}">
                    <a16:rowId xmlns:a16="http://schemas.microsoft.com/office/drawing/2014/main" val="10001"/>
                  </a:ext>
                </a:extLst>
              </a:tr>
              <a:tr h="1487050">
                <a:tc>
                  <a:txBody>
                    <a:bodyPr/>
                    <a:lstStyle/>
                    <a:p>
                      <a:pPr marL="0" marR="0" lvl="0" indent="0" algn="ctr" rtl="0">
                        <a:lnSpc>
                          <a:spcPct val="115000"/>
                        </a:lnSpc>
                        <a:spcBef>
                          <a:spcPts val="0"/>
                        </a:spcBef>
                        <a:spcAft>
                          <a:spcPts val="0"/>
                        </a:spcAft>
                        <a:buClr>
                          <a:srgbClr val="000000"/>
                        </a:buClr>
                        <a:buSzPts val="1000"/>
                        <a:buFont typeface="Arial"/>
                        <a:buNone/>
                      </a:pPr>
                      <a:r>
                        <a:rPr lang="en-US" sz="1300" u="none" strike="noStrike" cap="none">
                          <a:latin typeface="Times New Roman"/>
                          <a:ea typeface="Times New Roman"/>
                          <a:cs typeface="Times New Roman"/>
                          <a:sym typeface="Times New Roman"/>
                        </a:rPr>
                        <a:t>Sociālā un emocionālā attīstība</a:t>
                      </a:r>
                      <a:br>
                        <a:rPr lang="en-US" sz="1300" u="none" strike="noStrike" cap="none">
                          <a:latin typeface="Times New Roman"/>
                          <a:ea typeface="Times New Roman"/>
                          <a:cs typeface="Times New Roman"/>
                          <a:sym typeface="Times New Roman"/>
                        </a:rPr>
                      </a:br>
                      <a:r>
                        <a:rPr lang="en-US" sz="1300" u="none" strike="noStrike" cap="none">
                          <a:latin typeface="Times New Roman"/>
                          <a:ea typeface="Times New Roman"/>
                          <a:cs typeface="Times New Roman"/>
                          <a:sym typeface="Times New Roman"/>
                        </a:rPr>
                        <a:t> (autismam)</a:t>
                      </a:r>
                      <a:endParaRPr sz="1300"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ADOS-2</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F1F3"/>
                    </a:solidFill>
                  </a:tcPr>
                </a:tc>
                <a:extLst>
                  <a:ext uri="{0D108BD9-81ED-4DB2-BD59-A6C34878D82A}">
                    <a16:rowId xmlns:a16="http://schemas.microsoft.com/office/drawing/2014/main" val="10002"/>
                  </a:ext>
                </a:extLst>
              </a:tr>
            </a:tbl>
          </a:graphicData>
        </a:graphic>
      </p:graphicFrame>
      <p:sp>
        <p:nvSpPr>
          <p:cNvPr id="235" name="Google Shape;235;g30a167d4ae3_1_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Sociālā un emocionālā joma AST skrīningam</a:t>
            </a:r>
            <a:endParaRPr sz="32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Saturs: ieskats semināra tēmās</a:t>
            </a:r>
            <a:endParaRPr lang="en-US" dirty="0"/>
          </a:p>
        </p:txBody>
      </p:sp>
      <p:sp>
        <p:nvSpPr>
          <p:cNvPr id="3" name="Text Placeholder 2"/>
          <p:cNvSpPr>
            <a:spLocks noGrp="1"/>
          </p:cNvSpPr>
          <p:nvPr>
            <p:ph type="body" idx="1"/>
          </p:nvPr>
        </p:nvSpPr>
        <p:spPr/>
        <p:txBody>
          <a:bodyPr/>
          <a:lstStyle/>
          <a:p>
            <a:r>
              <a:rPr lang="en-US" dirty="0" err="1"/>
              <a:t>Padziļinātas</a:t>
            </a:r>
            <a:r>
              <a:rPr lang="en-US" dirty="0"/>
              <a:t> </a:t>
            </a:r>
            <a:r>
              <a:rPr lang="en-US" dirty="0" err="1"/>
              <a:t>izvērtēšanas</a:t>
            </a:r>
            <a:r>
              <a:rPr lang="en-US" dirty="0"/>
              <a:t> </a:t>
            </a:r>
            <a:r>
              <a:rPr lang="en-US" dirty="0" err="1"/>
              <a:t>instrumenti</a:t>
            </a:r>
            <a:r>
              <a:rPr lang="lv-LV" dirty="0"/>
              <a:t>, to nepieciešamība.</a:t>
            </a:r>
          </a:p>
          <a:p>
            <a:r>
              <a:rPr lang="lv-LV" dirty="0"/>
              <a:t>Č</a:t>
            </a:r>
            <a:r>
              <a:rPr lang="en-US" dirty="0" err="1"/>
              <a:t>etru</a:t>
            </a:r>
            <a:r>
              <a:rPr lang="en-US" dirty="0"/>
              <a:t> </a:t>
            </a:r>
            <a:r>
              <a:rPr lang="en-US" dirty="0" err="1"/>
              <a:t>jaunu</a:t>
            </a:r>
            <a:r>
              <a:rPr lang="en-US" dirty="0"/>
              <a:t> </a:t>
            </a:r>
            <a:r>
              <a:rPr lang="en-US" dirty="0" err="1"/>
              <a:t>profesionālo</a:t>
            </a:r>
            <a:r>
              <a:rPr lang="en-US" dirty="0"/>
              <a:t> </a:t>
            </a:r>
            <a:r>
              <a:rPr lang="en-US" dirty="0" err="1"/>
              <a:t>izvērtēšanas</a:t>
            </a:r>
            <a:r>
              <a:rPr lang="en-US" dirty="0"/>
              <a:t> </a:t>
            </a:r>
            <a:r>
              <a:rPr lang="en-US" dirty="0" err="1"/>
              <a:t>instrumentu</a:t>
            </a:r>
            <a:r>
              <a:rPr lang="en-US" dirty="0"/>
              <a:t> </a:t>
            </a:r>
            <a:r>
              <a:rPr lang="lv-LV" dirty="0"/>
              <a:t>plānotā </a:t>
            </a:r>
            <a:r>
              <a:rPr lang="en-US" dirty="0" err="1"/>
              <a:t>adaptācija</a:t>
            </a:r>
            <a:r>
              <a:rPr lang="lv-LV" dirty="0"/>
              <a:t> </a:t>
            </a:r>
            <a:r>
              <a:rPr lang="en-US" dirty="0"/>
              <a:t>un </a:t>
            </a:r>
            <a:r>
              <a:rPr lang="en-US" dirty="0" err="1"/>
              <a:t>standartizācija</a:t>
            </a:r>
            <a:r>
              <a:rPr lang="en-US" dirty="0"/>
              <a:t> </a:t>
            </a:r>
            <a:r>
              <a:rPr lang="en-US" dirty="0" err="1"/>
              <a:t>Latvijā</a:t>
            </a:r>
            <a:r>
              <a:rPr lang="lv-LV" dirty="0"/>
              <a:t>.</a:t>
            </a:r>
          </a:p>
          <a:p>
            <a:r>
              <a:rPr lang="lv-LV" dirty="0"/>
              <a:t>J</a:t>
            </a:r>
            <a:r>
              <a:rPr lang="en-US" dirty="0" err="1"/>
              <a:t>auno</a:t>
            </a:r>
            <a:r>
              <a:rPr lang="en-US" dirty="0"/>
              <a:t> </a:t>
            </a:r>
            <a:r>
              <a:rPr lang="en-US" dirty="0" err="1"/>
              <a:t>instrumentu</a:t>
            </a:r>
            <a:r>
              <a:rPr lang="en-US" dirty="0"/>
              <a:t> (IDS-2, Bayley-4, Vineland-3, PLS-5 </a:t>
            </a:r>
            <a:r>
              <a:rPr lang="en-US" dirty="0" err="1"/>
              <a:t>testi</a:t>
            </a:r>
            <a:r>
              <a:rPr lang="en-US" dirty="0"/>
              <a:t>) </a:t>
            </a:r>
            <a:r>
              <a:rPr lang="lv-LV" dirty="0"/>
              <a:t>apraksts. S</a:t>
            </a:r>
            <a:r>
              <a:rPr lang="en-US" dirty="0" err="1"/>
              <a:t>peciālist</a:t>
            </a:r>
            <a:r>
              <a:rPr lang="lv-LV" dirty="0"/>
              <a:t>i</a:t>
            </a:r>
            <a:r>
              <a:rPr lang="en-US" dirty="0"/>
              <a:t>, </a:t>
            </a:r>
            <a:r>
              <a:rPr lang="en-US" dirty="0" err="1"/>
              <a:t>kuri</a:t>
            </a:r>
            <a:r>
              <a:rPr lang="en-US" dirty="0"/>
              <a:t> </a:t>
            </a:r>
            <a:r>
              <a:rPr lang="en-US" dirty="0" err="1"/>
              <a:t>varēs</a:t>
            </a:r>
            <a:r>
              <a:rPr lang="en-US" dirty="0"/>
              <a:t> </a:t>
            </a:r>
            <a:r>
              <a:rPr lang="en-US" dirty="0" err="1"/>
              <a:t>lietot</a:t>
            </a:r>
            <a:r>
              <a:rPr lang="en-US" dirty="0"/>
              <a:t> </a:t>
            </a:r>
            <a:r>
              <a:rPr lang="lv-LV" dirty="0"/>
              <a:t>jaunās</a:t>
            </a:r>
            <a:r>
              <a:rPr lang="en-US" dirty="0"/>
              <a:t> </a:t>
            </a:r>
            <a:r>
              <a:rPr lang="en-US" dirty="0" err="1"/>
              <a:t>metodes</a:t>
            </a:r>
            <a:r>
              <a:rPr lang="en-US" dirty="0"/>
              <a:t> </a:t>
            </a:r>
            <a:r>
              <a:rPr lang="en-US" dirty="0" err="1"/>
              <a:t>praksē</a:t>
            </a:r>
            <a:r>
              <a:rPr lang="en-US" dirty="0"/>
              <a:t> (</a:t>
            </a:r>
            <a:r>
              <a:rPr lang="en-US" dirty="0" err="1"/>
              <a:t>psihologi</a:t>
            </a:r>
            <a:r>
              <a:rPr lang="en-US" dirty="0"/>
              <a:t>, </a:t>
            </a:r>
            <a:r>
              <a:rPr lang="en-US" dirty="0" err="1"/>
              <a:t>logopēdi</a:t>
            </a:r>
            <a:r>
              <a:rPr lang="en-US" dirty="0"/>
              <a:t>, </a:t>
            </a:r>
            <a:r>
              <a:rPr lang="en-US" dirty="0" err="1"/>
              <a:t>audiologopēdi</a:t>
            </a:r>
            <a:r>
              <a:rPr lang="en-US" dirty="0"/>
              <a:t>, </a:t>
            </a:r>
            <a:r>
              <a:rPr lang="en-US" dirty="0" err="1"/>
              <a:t>veselības</a:t>
            </a:r>
            <a:r>
              <a:rPr lang="en-US" dirty="0"/>
              <a:t> </a:t>
            </a:r>
            <a:r>
              <a:rPr lang="en-US" dirty="0" err="1"/>
              <a:t>jomas</a:t>
            </a:r>
            <a:r>
              <a:rPr lang="en-US" dirty="0"/>
              <a:t> </a:t>
            </a:r>
            <a:r>
              <a:rPr lang="en-US" dirty="0" err="1"/>
              <a:t>speciālisti</a:t>
            </a:r>
            <a:r>
              <a:rPr lang="en-US" dirty="0"/>
              <a:t> </a:t>
            </a:r>
            <a:r>
              <a:rPr lang="en-US" dirty="0" err="1"/>
              <a:t>u.c</a:t>
            </a:r>
            <a:r>
              <a:rPr lang="en-US" dirty="0"/>
              <a:t>.).</a:t>
            </a:r>
            <a:endParaRPr lang="lv-LV" dirty="0"/>
          </a:p>
          <a:p>
            <a:r>
              <a:rPr lang="en-US" dirty="0"/>
              <a:t>e-BAASIK </a:t>
            </a:r>
            <a:r>
              <a:rPr lang="en-US" dirty="0" err="1"/>
              <a:t>ieviešanas</a:t>
            </a:r>
            <a:r>
              <a:rPr lang="en-US" dirty="0"/>
              <a:t> </a:t>
            </a:r>
            <a:r>
              <a:rPr lang="en-US" dirty="0" err="1"/>
              <a:t>plān</a:t>
            </a:r>
            <a:r>
              <a:rPr lang="lv-LV" dirty="0"/>
              <a:t>s.</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283291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0a167d4ae3_1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graphicFrame>
        <p:nvGraphicFramePr>
          <p:cNvPr id="242" name="Google Shape;242;g30a167d4ae3_1_49"/>
          <p:cNvGraphicFramePr/>
          <p:nvPr/>
        </p:nvGraphicFramePr>
        <p:xfrm>
          <a:off x="140038" y="1392525"/>
          <a:ext cx="12051850" cy="4290825"/>
        </p:xfrm>
        <a:graphic>
          <a:graphicData uri="http://schemas.openxmlformats.org/drawingml/2006/table">
            <a:tbl>
              <a:tblPr>
                <a:noFill/>
                <a:tableStyleId>{B786F6FD-1EC5-4795-8551-39569BA939DC}</a:tableStyleId>
              </a:tblPr>
              <a:tblGrid>
                <a:gridCol w="1258275">
                  <a:extLst>
                    <a:ext uri="{9D8B030D-6E8A-4147-A177-3AD203B41FA5}">
                      <a16:colId xmlns:a16="http://schemas.microsoft.com/office/drawing/2014/main" val="20000"/>
                    </a:ext>
                  </a:extLst>
                </a:gridCol>
                <a:gridCol w="764800">
                  <a:extLst>
                    <a:ext uri="{9D8B030D-6E8A-4147-A177-3AD203B41FA5}">
                      <a16:colId xmlns:a16="http://schemas.microsoft.com/office/drawing/2014/main" val="20001"/>
                    </a:ext>
                  </a:extLst>
                </a:gridCol>
                <a:gridCol w="764800">
                  <a:extLst>
                    <a:ext uri="{9D8B030D-6E8A-4147-A177-3AD203B41FA5}">
                      <a16:colId xmlns:a16="http://schemas.microsoft.com/office/drawing/2014/main" val="20002"/>
                    </a:ext>
                  </a:extLst>
                </a:gridCol>
                <a:gridCol w="764800">
                  <a:extLst>
                    <a:ext uri="{9D8B030D-6E8A-4147-A177-3AD203B41FA5}">
                      <a16:colId xmlns:a16="http://schemas.microsoft.com/office/drawing/2014/main" val="20003"/>
                    </a:ext>
                  </a:extLst>
                </a:gridCol>
                <a:gridCol w="764800">
                  <a:extLst>
                    <a:ext uri="{9D8B030D-6E8A-4147-A177-3AD203B41FA5}">
                      <a16:colId xmlns:a16="http://schemas.microsoft.com/office/drawing/2014/main" val="20004"/>
                    </a:ext>
                  </a:extLst>
                </a:gridCol>
                <a:gridCol w="764800">
                  <a:extLst>
                    <a:ext uri="{9D8B030D-6E8A-4147-A177-3AD203B41FA5}">
                      <a16:colId xmlns:a16="http://schemas.microsoft.com/office/drawing/2014/main" val="20005"/>
                    </a:ext>
                  </a:extLst>
                </a:gridCol>
                <a:gridCol w="764800">
                  <a:extLst>
                    <a:ext uri="{9D8B030D-6E8A-4147-A177-3AD203B41FA5}">
                      <a16:colId xmlns:a16="http://schemas.microsoft.com/office/drawing/2014/main" val="20006"/>
                    </a:ext>
                  </a:extLst>
                </a:gridCol>
                <a:gridCol w="851175">
                  <a:extLst>
                    <a:ext uri="{9D8B030D-6E8A-4147-A177-3AD203B41FA5}">
                      <a16:colId xmlns:a16="http://schemas.microsoft.com/office/drawing/2014/main" val="20007"/>
                    </a:ext>
                  </a:extLst>
                </a:gridCol>
                <a:gridCol w="764800">
                  <a:extLst>
                    <a:ext uri="{9D8B030D-6E8A-4147-A177-3AD203B41FA5}">
                      <a16:colId xmlns:a16="http://schemas.microsoft.com/office/drawing/2014/main" val="20008"/>
                    </a:ext>
                  </a:extLst>
                </a:gridCol>
                <a:gridCol w="764800">
                  <a:extLst>
                    <a:ext uri="{9D8B030D-6E8A-4147-A177-3AD203B41FA5}">
                      <a16:colId xmlns:a16="http://schemas.microsoft.com/office/drawing/2014/main" val="20009"/>
                    </a:ext>
                  </a:extLst>
                </a:gridCol>
                <a:gridCol w="764800">
                  <a:extLst>
                    <a:ext uri="{9D8B030D-6E8A-4147-A177-3AD203B41FA5}">
                      <a16:colId xmlns:a16="http://schemas.microsoft.com/office/drawing/2014/main" val="20010"/>
                    </a:ext>
                  </a:extLst>
                </a:gridCol>
                <a:gridCol w="764800">
                  <a:extLst>
                    <a:ext uri="{9D8B030D-6E8A-4147-A177-3AD203B41FA5}">
                      <a16:colId xmlns:a16="http://schemas.microsoft.com/office/drawing/2014/main" val="20011"/>
                    </a:ext>
                  </a:extLst>
                </a:gridCol>
                <a:gridCol w="764800">
                  <a:extLst>
                    <a:ext uri="{9D8B030D-6E8A-4147-A177-3AD203B41FA5}">
                      <a16:colId xmlns:a16="http://schemas.microsoft.com/office/drawing/2014/main" val="20012"/>
                    </a:ext>
                  </a:extLst>
                </a:gridCol>
                <a:gridCol w="764800">
                  <a:extLst>
                    <a:ext uri="{9D8B030D-6E8A-4147-A177-3AD203B41FA5}">
                      <a16:colId xmlns:a16="http://schemas.microsoft.com/office/drawing/2014/main" val="20013"/>
                    </a:ext>
                  </a:extLst>
                </a:gridCol>
                <a:gridCol w="764800">
                  <a:extLst>
                    <a:ext uri="{9D8B030D-6E8A-4147-A177-3AD203B41FA5}">
                      <a16:colId xmlns:a16="http://schemas.microsoft.com/office/drawing/2014/main" val="20014"/>
                    </a:ext>
                  </a:extLst>
                </a:gridCol>
              </a:tblGrid>
              <a:tr h="902050">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Funkcionēšanas joma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0-1 gadi</a:t>
                      </a:r>
                      <a:endParaRPr sz="12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1:0-1:11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2:0-2:11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3:0-3:11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4:0-4:11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5:00 – 5:11</a:t>
                      </a:r>
                      <a:endParaRPr sz="1200" b="1" i="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6:0 – 6:11</a:t>
                      </a:r>
                      <a:endParaRPr sz="1200" b="1" i="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158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7:0 – 7:11</a:t>
                      </a:r>
                      <a:endParaRPr sz="1200" b="1" i="1" u="none" strike="noStrike" cap="none">
                        <a:solidFill>
                          <a:srgbClr val="595959"/>
                        </a:solidFill>
                        <a:latin typeface="Times New Roman"/>
                        <a:ea typeface="Times New Roman"/>
                        <a:cs typeface="Times New Roman"/>
                        <a:sym typeface="Times New Roman"/>
                      </a:endParaRPr>
                    </a:p>
                  </a:txBody>
                  <a:tcPr marL="28575" marR="28575" marT="91425" marB="91425">
                    <a:lnL w="1587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8:0-9:11</a:t>
                      </a:r>
                      <a:endParaRPr sz="1200" b="1" i="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10:0-11:11</a:t>
                      </a:r>
                      <a:endParaRPr sz="1200" b="1" i="1" u="none" strike="noStrike" cap="none">
                        <a:solidFill>
                          <a:srgbClr val="595959"/>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12:0-13:11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14:0-15:11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16:0-17:11</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latin typeface="Times New Roman"/>
                          <a:ea typeface="Times New Roman"/>
                          <a:cs typeface="Times New Roman"/>
                          <a:sym typeface="Times New Roman"/>
                        </a:rPr>
                        <a:t>18+ gadi</a:t>
                      </a:r>
                      <a:endParaRPr sz="1200" b="1"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902050">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Uzmanība un aktivitāte</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 **</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extLst>
                  <a:ext uri="{0D108BD9-81ED-4DB2-BD59-A6C34878D82A}">
                    <a16:rowId xmlns:a16="http://schemas.microsoft.com/office/drawing/2014/main" val="10001"/>
                  </a:ext>
                </a:extLst>
              </a:tr>
              <a:tr h="740550">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Uzvedība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extLst>
                  <a:ext uri="{0D108BD9-81ED-4DB2-BD59-A6C34878D82A}">
                    <a16:rowId xmlns:a16="http://schemas.microsoft.com/office/drawing/2014/main" val="10002"/>
                  </a:ext>
                </a:extLst>
              </a:tr>
              <a:tr h="844125">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b="1" u="none" strike="noStrike" cap="none">
                          <a:solidFill>
                            <a:srgbClr val="CC0000"/>
                          </a:solidFill>
                          <a:latin typeface="Times New Roman"/>
                          <a:ea typeface="Times New Roman"/>
                          <a:cs typeface="Times New Roman"/>
                          <a:sym typeface="Times New Roman"/>
                        </a:rPr>
                        <a:t>Vineland-3</a:t>
                      </a:r>
                      <a:endParaRPr sz="1200" b="1" u="none" strike="noStrike" cap="none">
                        <a:solidFill>
                          <a:srgbClr val="CC0000"/>
                        </a:solidFill>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F1DA"/>
                    </a:solidFill>
                  </a:tcPr>
                </a:tc>
                <a:extLst>
                  <a:ext uri="{0D108BD9-81ED-4DB2-BD59-A6C34878D82A}">
                    <a16:rowId xmlns:a16="http://schemas.microsoft.com/office/drawing/2014/main" val="10003"/>
                  </a:ext>
                </a:extLst>
              </a:tr>
              <a:tr h="902050">
                <a:tc>
                  <a:txBody>
                    <a:bodyPr/>
                    <a:lstStyle/>
                    <a:p>
                      <a:pPr marL="0" marR="0" lvl="0" indent="0" algn="ctr" rtl="0">
                        <a:lnSpc>
                          <a:spcPct val="115000"/>
                        </a:lnSpc>
                        <a:spcBef>
                          <a:spcPts val="0"/>
                        </a:spcBef>
                        <a:spcAft>
                          <a:spcPts val="0"/>
                        </a:spcAft>
                        <a:buClr>
                          <a:srgbClr val="000000"/>
                        </a:buClr>
                        <a:buSzPts val="1000"/>
                        <a:buFont typeface="Arial"/>
                        <a:buNone/>
                      </a:pPr>
                      <a:r>
                        <a:rPr lang="en-US" sz="1300" b="1" u="none" strike="noStrike" cap="none">
                          <a:latin typeface="Times New Roman"/>
                          <a:ea typeface="Times New Roman"/>
                          <a:cs typeface="Times New Roman"/>
                          <a:sym typeface="Times New Roman"/>
                        </a:rPr>
                        <a:t>Emocionālā regulācija</a:t>
                      </a:r>
                      <a:endParaRPr sz="1300" b="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700" u="none" strike="noStrike" cap="none"/>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1200" i="1" u="none" strike="noStrike" cap="none">
                          <a:latin typeface="Times New Roman"/>
                          <a:ea typeface="Times New Roman"/>
                          <a:cs typeface="Times New Roman"/>
                          <a:sym typeface="Times New Roman"/>
                        </a:rPr>
                        <a:t>Achenbach</a:t>
                      </a:r>
                      <a:endParaRPr sz="1200" i="1" u="none" strike="noStrike" cap="none">
                        <a:latin typeface="Times New Roman"/>
                        <a:ea typeface="Times New Roman"/>
                        <a:cs typeface="Times New Roman"/>
                        <a:sym typeface="Times New Roman"/>
                      </a:endParaRPr>
                    </a:p>
                  </a:txBody>
                  <a:tcPr marL="28575" marR="2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E3B6"/>
                    </a:solidFill>
                  </a:tcPr>
                </a:tc>
                <a:extLst>
                  <a:ext uri="{0D108BD9-81ED-4DB2-BD59-A6C34878D82A}">
                    <a16:rowId xmlns:a16="http://schemas.microsoft.com/office/drawing/2014/main" val="10004"/>
                  </a:ext>
                </a:extLst>
              </a:tr>
            </a:tbl>
          </a:graphicData>
        </a:graphic>
      </p:graphicFrame>
      <p:sp>
        <p:nvSpPr>
          <p:cNvPr id="243" name="Google Shape;243;g30a167d4ae3_1_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a:latin typeface="Arial"/>
                <a:ea typeface="Arial"/>
                <a:cs typeface="Arial"/>
                <a:sym typeface="Arial"/>
              </a:rPr>
              <a:t>Uzmanība un aktivitāte, uzvedība, emocionālā regulācija</a:t>
            </a:r>
            <a:endParaRPr sz="3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0a13f2b5d3_0_8"/>
          <p:cNvSpPr txBox="1">
            <a:spLocks noGrp="1"/>
          </p:cNvSpPr>
          <p:nvPr>
            <p:ph type="title"/>
          </p:nvPr>
        </p:nvSpPr>
        <p:spPr>
          <a:xfrm>
            <a:off x="2599625" y="1462400"/>
            <a:ext cx="7480500" cy="3379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err="1">
                <a:latin typeface="+mj-lt"/>
              </a:rPr>
              <a:t>Vispusīga</a:t>
            </a:r>
            <a:r>
              <a:rPr lang="en-US" dirty="0">
                <a:latin typeface="+mj-lt"/>
              </a:rPr>
              <a:t> </a:t>
            </a:r>
            <a:r>
              <a:rPr lang="lv-LV" dirty="0">
                <a:latin typeface="+mj-lt"/>
              </a:rPr>
              <a:t>intelekta un </a:t>
            </a:r>
            <a:r>
              <a:rPr lang="en-US" dirty="0" err="1">
                <a:latin typeface="+mj-lt"/>
              </a:rPr>
              <a:t>attīstības</a:t>
            </a:r>
            <a:r>
              <a:rPr lang="en-US" dirty="0">
                <a:latin typeface="+mj-lt"/>
              </a:rPr>
              <a:t> </a:t>
            </a:r>
            <a:r>
              <a:rPr lang="en-US" dirty="0" err="1">
                <a:latin typeface="+mj-lt"/>
              </a:rPr>
              <a:t>novērtēšana</a:t>
            </a:r>
            <a:r>
              <a:rPr lang="en-US" dirty="0">
                <a:latin typeface="+mj-lt"/>
              </a:rPr>
              <a:t> </a:t>
            </a:r>
            <a:r>
              <a:rPr lang="en-US" dirty="0" err="1">
                <a:latin typeface="+mj-lt"/>
              </a:rPr>
              <a:t>ar</a:t>
            </a:r>
            <a:r>
              <a:rPr lang="en-US" dirty="0">
                <a:latin typeface="+mj-lt"/>
              </a:rPr>
              <a:t> </a:t>
            </a:r>
            <a:r>
              <a:rPr lang="en-US" b="1" dirty="0">
                <a:latin typeface="+mj-lt"/>
              </a:rPr>
              <a:t>IDS-2 </a:t>
            </a:r>
            <a:r>
              <a:rPr lang="en-US" b="1" dirty="0" err="1">
                <a:latin typeface="+mj-lt"/>
              </a:rPr>
              <a:t>testu</a:t>
            </a:r>
            <a:r>
              <a:rPr lang="en-US" b="1" dirty="0">
                <a:latin typeface="+mj-lt"/>
              </a:rPr>
              <a:t> </a:t>
            </a:r>
            <a:endParaRPr b="1" dirty="0">
              <a:latin typeface="+mj-lt"/>
            </a:endParaRPr>
          </a:p>
          <a:p>
            <a:pPr marL="0" lvl="0" indent="0" algn="l" rtl="0">
              <a:spcBef>
                <a:spcPts val="0"/>
              </a:spcBef>
              <a:spcAft>
                <a:spcPts val="0"/>
              </a:spcAft>
              <a:buNone/>
            </a:pPr>
            <a:r>
              <a:rPr lang="en-US" dirty="0">
                <a:latin typeface="+mj-lt"/>
              </a:rPr>
              <a:t>(no 5 </a:t>
            </a:r>
            <a:r>
              <a:rPr lang="en-US" dirty="0" err="1">
                <a:latin typeface="+mj-lt"/>
              </a:rPr>
              <a:t>līdz</a:t>
            </a:r>
            <a:r>
              <a:rPr lang="en-US" dirty="0">
                <a:latin typeface="+mj-lt"/>
              </a:rPr>
              <a:t> 21 </a:t>
            </a:r>
            <a:r>
              <a:rPr lang="en-US" dirty="0" err="1">
                <a:latin typeface="+mj-lt"/>
              </a:rPr>
              <a:t>gadam</a:t>
            </a:r>
            <a:r>
              <a:rPr lang="en-US" dirty="0">
                <a:latin typeface="+mj-lt"/>
              </a:rPr>
              <a:t>)</a:t>
            </a:r>
            <a:endParaRPr dirty="0">
              <a:latin typeface="+mj-lt"/>
            </a:endParaRPr>
          </a:p>
        </p:txBody>
      </p:sp>
      <p:sp>
        <p:nvSpPr>
          <p:cNvPr id="250" name="Google Shape;250;g30a13f2b5d3_0_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 descr="Kit (includes Test Development and Interpretation Manual; Administration and Scoring Manual; 5 Administration Binders; 6 sets of Record Forms (packs of 5); Test Sheets, Response Booklets and stimulus materials; HTS Online Scoring Credits; Kit Case)"/>
          <p:cNvPicPr preferRelativeResize="0"/>
          <p:nvPr/>
        </p:nvPicPr>
        <p:blipFill rotWithShape="1">
          <a:blip r:embed="rId3">
            <a:alphaModFix/>
          </a:blip>
          <a:srcRect/>
          <a:stretch/>
        </p:blipFill>
        <p:spPr>
          <a:xfrm>
            <a:off x="2341450" y="717000"/>
            <a:ext cx="9012350" cy="6004476"/>
          </a:xfrm>
          <a:prstGeom prst="rect">
            <a:avLst/>
          </a:prstGeom>
          <a:noFill/>
          <a:ln>
            <a:noFill/>
          </a:ln>
        </p:spPr>
      </p:pic>
      <p:sp>
        <p:nvSpPr>
          <p:cNvPr id="256" name="Google Shape;256;p1"/>
          <p:cNvSpPr txBox="1">
            <a:spLocks noGrp="1"/>
          </p:cNvSpPr>
          <p:nvPr>
            <p:ph type="title"/>
          </p:nvPr>
        </p:nvSpPr>
        <p:spPr>
          <a:xfrm>
            <a:off x="838200" y="365125"/>
            <a:ext cx="1021461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Play"/>
              <a:buNone/>
            </a:pPr>
            <a:r>
              <a:rPr lang="en-US" sz="3600" b="1">
                <a:latin typeface="Arial"/>
                <a:ea typeface="Arial"/>
                <a:cs typeface="Arial"/>
                <a:sym typeface="Arial"/>
              </a:rPr>
              <a:t>IDS-2 tests</a:t>
            </a:r>
            <a:r>
              <a:rPr lang="en-US" sz="3600">
                <a:latin typeface="Arial"/>
                <a:ea typeface="Arial"/>
                <a:cs typeface="Arial"/>
                <a:sym typeface="Arial"/>
              </a:rPr>
              <a:t> (Intelekta un attīstības novērtēšanas testa 2.izdevums) (2018) (Intelligence and Development Scales II)</a:t>
            </a:r>
            <a:endParaRPr sz="3600">
              <a:latin typeface="Arial"/>
              <a:ea typeface="Arial"/>
              <a:cs typeface="Arial"/>
              <a:sym typeface="Arial"/>
            </a:endParaRPr>
          </a:p>
        </p:txBody>
      </p:sp>
      <p:sp>
        <p:nvSpPr>
          <p:cNvPr id="257" name="Google Shape;25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58" name="Google Shape;258;p1"/>
          <p:cNvSpPr txBox="1"/>
          <p:nvPr/>
        </p:nvSpPr>
        <p:spPr>
          <a:xfrm>
            <a:off x="707450" y="6136125"/>
            <a:ext cx="528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rPr>
              <a:t>Vecums testēšanai: </a:t>
            </a:r>
            <a:r>
              <a:rPr lang="en-US" sz="1600" b="1">
                <a:solidFill>
                  <a:schemeClr val="dk1"/>
                </a:solidFill>
              </a:rPr>
              <a:t>5 g.-20 g.11 mēn</a:t>
            </a:r>
            <a:r>
              <a:rPr lang="en-US" sz="1600">
                <a:solidFill>
                  <a:schemeClr val="dk1"/>
                </a:solidFill>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
          <p:cNvSpPr txBox="1">
            <a:spLocks noGrp="1"/>
          </p:cNvSpPr>
          <p:nvPr>
            <p:ph type="title"/>
          </p:nvPr>
        </p:nvSpPr>
        <p:spPr>
          <a:xfrm>
            <a:off x="838200" y="365126"/>
            <a:ext cx="9265920" cy="6817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dirty="0">
                <a:latin typeface="Arial"/>
                <a:ea typeface="Arial"/>
                <a:cs typeface="Arial"/>
                <a:sym typeface="Arial"/>
              </a:rPr>
              <a:t>IDS-2 </a:t>
            </a:r>
            <a:r>
              <a:rPr lang="en-US" dirty="0" err="1">
                <a:latin typeface="Arial"/>
                <a:ea typeface="Arial"/>
                <a:cs typeface="Arial"/>
                <a:sym typeface="Arial"/>
              </a:rPr>
              <a:t>testa</a:t>
            </a:r>
            <a:r>
              <a:rPr lang="en-US" dirty="0">
                <a:latin typeface="Arial"/>
                <a:ea typeface="Arial"/>
                <a:cs typeface="Arial"/>
                <a:sym typeface="Arial"/>
              </a:rPr>
              <a:t> </a:t>
            </a:r>
            <a:r>
              <a:rPr lang="en-US" dirty="0" err="1">
                <a:latin typeface="Arial"/>
                <a:ea typeface="Arial"/>
                <a:cs typeface="Arial"/>
                <a:sym typeface="Arial"/>
              </a:rPr>
              <a:t>struktūra</a:t>
            </a:r>
            <a:r>
              <a:rPr lang="lv-LV" dirty="0">
                <a:latin typeface="Arial"/>
                <a:ea typeface="Arial"/>
                <a:cs typeface="Arial"/>
                <a:sym typeface="Arial"/>
              </a:rPr>
              <a:t>: kopā 30 </a:t>
            </a:r>
            <a:r>
              <a:rPr lang="lv-LV" dirty="0" err="1">
                <a:latin typeface="Arial"/>
                <a:ea typeface="Arial"/>
                <a:cs typeface="Arial"/>
                <a:sym typeface="Arial"/>
              </a:rPr>
              <a:t>subtesti</a:t>
            </a:r>
            <a:endParaRPr dirty="0">
              <a:latin typeface="Arial"/>
              <a:ea typeface="Arial"/>
              <a:cs typeface="Arial"/>
              <a:sym typeface="Arial"/>
            </a:endParaRPr>
          </a:p>
        </p:txBody>
      </p:sp>
      <p:pic>
        <p:nvPicPr>
          <p:cNvPr id="264" name="Google Shape;264;p2" descr="Attēls, kurā ir ekrānuzņēmums, teksts, diagramma, rinda&#10;&#10;Apraksts ģenerēts automātiski"/>
          <p:cNvPicPr preferRelativeResize="0">
            <a:picLocks noGrp="1"/>
          </p:cNvPicPr>
          <p:nvPr>
            <p:ph type="body" idx="1"/>
          </p:nvPr>
        </p:nvPicPr>
        <p:blipFill rotWithShape="1">
          <a:blip r:embed="rId3">
            <a:alphaModFix/>
          </a:blip>
          <a:srcRect/>
          <a:stretch/>
        </p:blipFill>
        <p:spPr>
          <a:xfrm>
            <a:off x="1299661" y="1254190"/>
            <a:ext cx="9922224" cy="5009449"/>
          </a:xfrm>
          <a:prstGeom prst="rect">
            <a:avLst/>
          </a:prstGeom>
          <a:noFill/>
          <a:ln>
            <a:noFill/>
          </a:ln>
        </p:spPr>
      </p:pic>
      <p:sp>
        <p:nvSpPr>
          <p:cNvPr id="265" name="Google Shape;26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
          <p:cNvSpPr txBox="1">
            <a:spLocks noGrp="1"/>
          </p:cNvSpPr>
          <p:nvPr>
            <p:ph type="ctrTitle"/>
          </p:nvPr>
        </p:nvSpPr>
        <p:spPr>
          <a:xfrm>
            <a:off x="787430" y="155646"/>
            <a:ext cx="9492300" cy="508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Play"/>
              <a:buNone/>
            </a:pPr>
            <a:r>
              <a:rPr lang="en-US" sz="3600">
                <a:latin typeface="Arial"/>
                <a:ea typeface="Arial"/>
                <a:cs typeface="Arial"/>
                <a:sym typeface="Arial"/>
              </a:rPr>
              <a:t>IDS-2 novērtēšanas rīku kopa</a:t>
            </a:r>
            <a:endParaRPr sz="3600">
              <a:latin typeface="Arial"/>
              <a:ea typeface="Arial"/>
              <a:cs typeface="Arial"/>
              <a:sym typeface="Arial"/>
            </a:endParaRPr>
          </a:p>
        </p:txBody>
      </p:sp>
      <p:pic>
        <p:nvPicPr>
          <p:cNvPr id="271" name="Google Shape;271;p3"/>
          <p:cNvPicPr preferRelativeResize="0"/>
          <p:nvPr/>
        </p:nvPicPr>
        <p:blipFill rotWithShape="1">
          <a:blip r:embed="rId3">
            <a:alphaModFix/>
          </a:blip>
          <a:srcRect/>
          <a:stretch/>
        </p:blipFill>
        <p:spPr>
          <a:xfrm>
            <a:off x="7228229" y="762614"/>
            <a:ext cx="4521432" cy="2895749"/>
          </a:xfrm>
          <a:prstGeom prst="rect">
            <a:avLst/>
          </a:prstGeom>
          <a:noFill/>
          <a:ln>
            <a:noFill/>
          </a:ln>
        </p:spPr>
      </p:pic>
      <p:sp>
        <p:nvSpPr>
          <p:cNvPr id="272" name="Google Shape;272;p3"/>
          <p:cNvSpPr txBox="1"/>
          <p:nvPr/>
        </p:nvSpPr>
        <p:spPr>
          <a:xfrm>
            <a:off x="486425" y="1044599"/>
            <a:ext cx="1864500" cy="474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Arial"/>
                <a:ea typeface="Arial"/>
                <a:cs typeface="Arial"/>
                <a:sym typeface="Arial"/>
              </a:rPr>
              <a:t>Kopā</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testā</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ir</a:t>
            </a:r>
            <a:r>
              <a:rPr lang="en-US" sz="1600" b="0" i="0" u="none" strike="noStrike" cap="none" dirty="0">
                <a:solidFill>
                  <a:schemeClr val="dk1"/>
                </a:solidFill>
                <a:latin typeface="Arial"/>
                <a:ea typeface="Arial"/>
                <a:cs typeface="Arial"/>
                <a:sym typeface="Arial"/>
              </a:rPr>
              <a:t> </a:t>
            </a:r>
            <a:r>
              <a:rPr lang="en-US" sz="1600" b="1" i="0" u="none" strike="noStrike" cap="none" dirty="0">
                <a:solidFill>
                  <a:schemeClr val="dk1"/>
                </a:solidFill>
                <a:latin typeface="Arial"/>
                <a:ea typeface="Arial"/>
                <a:cs typeface="Arial"/>
                <a:sym typeface="Arial"/>
              </a:rPr>
              <a:t>30 </a:t>
            </a:r>
            <a:r>
              <a:rPr lang="en-US" sz="1600" b="1" i="0" u="none" strike="noStrike" cap="none" dirty="0" err="1">
                <a:solidFill>
                  <a:schemeClr val="dk1"/>
                </a:solidFill>
                <a:latin typeface="Arial"/>
                <a:ea typeface="Arial"/>
                <a:cs typeface="Arial"/>
                <a:sym typeface="Arial"/>
              </a:rPr>
              <a:t>subtesti</a:t>
            </a:r>
            <a:r>
              <a:rPr lang="en-US" sz="1600" dirty="0">
                <a:solidFill>
                  <a:schemeClr val="dk1"/>
                </a:solidFill>
              </a:rPr>
              <a:t>:</a:t>
            </a:r>
            <a:endParaRPr sz="1600"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7 </a:t>
            </a:r>
            <a:r>
              <a:rPr lang="en-US" sz="1600" b="0" i="0" u="none" strike="noStrike" cap="none" dirty="0" err="1">
                <a:solidFill>
                  <a:schemeClr val="dk1"/>
                </a:solidFill>
                <a:latin typeface="Arial"/>
                <a:ea typeface="Arial"/>
                <a:cs typeface="Arial"/>
                <a:sym typeface="Arial"/>
              </a:rPr>
              <a:t>intelekta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jomas</a:t>
            </a:r>
            <a:r>
              <a:rPr lang="en-US" sz="1600" b="0" i="0" u="none" strike="noStrike" cap="none" dirty="0">
                <a:solidFill>
                  <a:schemeClr val="dk1"/>
                </a:solidFill>
                <a:latin typeface="Arial"/>
                <a:ea typeface="Arial"/>
                <a:cs typeface="Arial"/>
                <a:sym typeface="Arial"/>
              </a:rPr>
              <a:t> (14 </a:t>
            </a:r>
            <a:r>
              <a:rPr lang="en-US" sz="1600" b="0" i="0" u="none" strike="noStrike" cap="none" dirty="0" err="1">
                <a:solidFill>
                  <a:schemeClr val="dk1"/>
                </a:solidFill>
                <a:latin typeface="Arial"/>
                <a:ea typeface="Arial"/>
                <a:cs typeface="Arial"/>
                <a:sym typeface="Arial"/>
              </a:rPr>
              <a:t>subtesti</a:t>
            </a:r>
            <a:r>
              <a:rPr lang="en-US" sz="1600" b="0" i="0" u="none" strike="noStrike" cap="none" dirty="0">
                <a:solidFill>
                  <a:schemeClr val="dk1"/>
                </a:solidFill>
                <a:latin typeface="Arial"/>
                <a:ea typeface="Arial"/>
                <a:cs typeface="Arial"/>
                <a:sym typeface="Arial"/>
              </a:rPr>
              <a:t>) un </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5 </a:t>
            </a:r>
            <a:r>
              <a:rPr lang="en-US" sz="1600" b="0" i="0" u="none" strike="noStrike" cap="none" dirty="0" err="1">
                <a:solidFill>
                  <a:schemeClr val="dk1"/>
                </a:solidFill>
                <a:latin typeface="Arial"/>
                <a:ea typeface="Arial"/>
                <a:cs typeface="Arial"/>
                <a:sym typeface="Arial"/>
              </a:rPr>
              <a:t>citas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attīstībai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būtiskas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jomas</a:t>
            </a:r>
            <a:r>
              <a:rPr lang="en-US" sz="1600" b="0" i="0" u="none" strike="noStrike" cap="none" dirty="0">
                <a:solidFill>
                  <a:schemeClr val="dk1"/>
                </a:solidFill>
                <a:latin typeface="Arial"/>
                <a:ea typeface="Arial"/>
                <a:cs typeface="Arial"/>
                <a:sym typeface="Arial"/>
              </a:rPr>
              <a:t> (16 </a:t>
            </a:r>
            <a:r>
              <a:rPr lang="en-US" sz="1600" b="0" i="0" u="none" strike="noStrike" cap="none" dirty="0" err="1">
                <a:solidFill>
                  <a:schemeClr val="dk1"/>
                </a:solidFill>
                <a:latin typeface="Arial"/>
                <a:ea typeface="Arial"/>
                <a:cs typeface="Arial"/>
                <a:sym typeface="Arial"/>
              </a:rPr>
              <a:t>subtesti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valodas</a:t>
            </a:r>
            <a:r>
              <a:rPr lang="en-US" sz="1600" b="0" i="0" u="none" strike="noStrike" cap="none" dirty="0">
                <a:solidFill>
                  <a:schemeClr val="dk1"/>
                </a:solidFill>
                <a:latin typeface="Arial"/>
                <a:ea typeface="Arial"/>
                <a:cs typeface="Arial"/>
                <a:sym typeface="Arial"/>
              </a:rPr>
              <a:t>, socio-</a:t>
            </a:r>
            <a:r>
              <a:rPr lang="en-US" sz="1600" b="0" i="0" u="none" strike="noStrike" cap="none" dirty="0" err="1">
                <a:solidFill>
                  <a:schemeClr val="dk1"/>
                </a:solidFill>
                <a:latin typeface="Arial"/>
                <a:ea typeface="Arial"/>
                <a:cs typeface="Arial"/>
                <a:sym typeface="Arial"/>
              </a:rPr>
              <a:t>emocionālās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motorikas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vadības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funkciju</a:t>
            </a:r>
            <a:r>
              <a:rPr lang="en-US" sz="1600" b="0" i="0" u="none" strike="noStrike" cap="none" dirty="0">
                <a:solidFill>
                  <a:schemeClr val="dk1"/>
                </a:solidFill>
                <a:latin typeface="Arial"/>
                <a:ea typeface="Arial"/>
                <a:cs typeface="Arial"/>
                <a:sym typeface="Arial"/>
              </a:rPr>
              <a:t> un </a:t>
            </a:r>
            <a:r>
              <a:rPr lang="en-US" sz="1600" b="0" i="0" u="none" strike="noStrike" cap="none" dirty="0" err="1">
                <a:solidFill>
                  <a:schemeClr val="dk1"/>
                </a:solidFill>
                <a:latin typeface="Arial"/>
                <a:ea typeface="Arial"/>
                <a:cs typeface="Arial"/>
                <a:sym typeface="Arial"/>
              </a:rPr>
              <a:t>citas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attīstības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jomas</a:t>
            </a:r>
            <a:r>
              <a:rPr lang="en-US" sz="16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graphicFrame>
        <p:nvGraphicFramePr>
          <p:cNvPr id="273" name="Google Shape;273;p3"/>
          <p:cNvGraphicFramePr/>
          <p:nvPr>
            <p:extLst>
              <p:ext uri="{D42A27DB-BD31-4B8C-83A1-F6EECF244321}">
                <p14:modId xmlns:p14="http://schemas.microsoft.com/office/powerpoint/2010/main" val="2870908696"/>
              </p:ext>
            </p:extLst>
          </p:nvPr>
        </p:nvGraphicFramePr>
        <p:xfrm>
          <a:off x="2522700" y="826173"/>
          <a:ext cx="3573300" cy="5637257"/>
        </p:xfrm>
        <a:graphic>
          <a:graphicData uri="http://schemas.openxmlformats.org/drawingml/2006/table">
            <a:tbl>
              <a:tblPr>
                <a:noFill/>
                <a:tableStyleId>{B786F6FD-1EC5-4795-8551-39569BA939DC}</a:tableStyleId>
              </a:tblPr>
              <a:tblGrid>
                <a:gridCol w="3573300">
                  <a:extLst>
                    <a:ext uri="{9D8B030D-6E8A-4147-A177-3AD203B41FA5}">
                      <a16:colId xmlns:a16="http://schemas.microsoft.com/office/drawing/2014/main" val="20000"/>
                    </a:ext>
                  </a:extLst>
                </a:gridCol>
              </a:tblGrid>
              <a:tr h="459075">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Intelekta 7 jomas un konkrētie subtesti katrā jomā (kopā 14 subtesti)</a:t>
                      </a:r>
                      <a:endParaRPr sz="1400" b="1" i="0" u="none" strike="noStrike" cap="none">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7EDFC"/>
                    </a:solidFill>
                  </a:tcPr>
                </a:tc>
                <a:extLst>
                  <a:ext uri="{0D108BD9-81ED-4DB2-BD59-A6C34878D82A}">
                    <a16:rowId xmlns:a16="http://schemas.microsoft.com/office/drawing/2014/main" val="10000"/>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Vizuālā apstrāde</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lv-LV" sz="1400" b="0" i="0" u="none" strike="noStrike" cap="none" dirty="0">
                          <a:solidFill>
                            <a:srgbClr val="000000"/>
                          </a:solidFill>
                          <a:latin typeface="Calibri"/>
                          <a:ea typeface="Calibri"/>
                          <a:cs typeface="Calibri"/>
                          <a:sym typeface="Calibri"/>
                        </a:rPr>
                        <a:t>Figūru konstruēšana</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lv-LV" sz="1400" b="0" i="0" u="none" strike="noStrike" cap="none" dirty="0">
                          <a:solidFill>
                            <a:srgbClr val="000000"/>
                          </a:solidFill>
                          <a:latin typeface="Calibri"/>
                          <a:ea typeface="Calibri"/>
                          <a:cs typeface="Calibri"/>
                          <a:sym typeface="Calibri"/>
                        </a:rPr>
                        <a:t>Disku/ripu izkārtošana</a:t>
                      </a:r>
                      <a:endParaRPr sz="1400" u="none" strike="noStrike" cap="none"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Ilgtermiņa atmiņa</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lv-LV" sz="1400" b="0" i="0" u="none" strike="noStrike" cap="none" dirty="0">
                          <a:solidFill>
                            <a:srgbClr val="000000"/>
                          </a:solidFill>
                          <a:latin typeface="Calibri"/>
                          <a:ea typeface="Calibri"/>
                          <a:cs typeface="Calibri"/>
                          <a:sym typeface="Calibri"/>
                        </a:rPr>
                        <a:t>Stāsta atcerēšanās</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lv-LV" sz="1400" b="0" i="0" u="none" strike="noStrike" cap="none" dirty="0">
                          <a:solidFill>
                            <a:srgbClr val="000000"/>
                          </a:solidFill>
                          <a:latin typeface="Calibri"/>
                          <a:ea typeface="Calibri"/>
                          <a:cs typeface="Calibri"/>
                          <a:sym typeface="Calibri"/>
                        </a:rPr>
                        <a:t>Attēla atcerēšanās</a:t>
                      </a:r>
                      <a:endParaRPr sz="1400" u="none" strike="noStrike" cap="none"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Apstrādes ātrums</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Apstrādes ātrums: parrots (svītrošana)</a:t>
                      </a:r>
                      <a:endParaRPr sz="1400" b="0" i="0" u="none" strike="noStrike" cap="none">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Apstrādes ātrums: boxes</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Audiālā īstermiņa atmiņa</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Skaitļu burtu virknes (tiešā atkārtojumā)</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Jauktās burtu skaitļu virknes (pretējā secībā)</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Vizuāli telpiskā īstermiņa atmiņa</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alibri"/>
                          <a:ea typeface="Calibri"/>
                          <a:cs typeface="Calibri"/>
                          <a:sym typeface="Calibri"/>
                        </a:rPr>
                        <a:t>Formu</a:t>
                      </a:r>
                      <a:r>
                        <a:rPr lang="en-US" sz="1400" b="0" i="0" u="none" strike="noStrike" cap="none" dirty="0">
                          <a:solidFill>
                            <a:srgbClr val="000000"/>
                          </a:solidFill>
                          <a:latin typeface="Calibri"/>
                          <a:ea typeface="Calibri"/>
                          <a:cs typeface="Calibri"/>
                          <a:sym typeface="Calibri"/>
                        </a:rPr>
                        <a:t>/</a:t>
                      </a:r>
                      <a:r>
                        <a:rPr lang="en-US" sz="1400" b="0" i="0" u="none" strike="noStrike" cap="none" dirty="0" err="1">
                          <a:solidFill>
                            <a:srgbClr val="000000"/>
                          </a:solidFill>
                          <a:latin typeface="Calibri"/>
                          <a:ea typeface="Calibri"/>
                          <a:cs typeface="Calibri"/>
                          <a:sym typeface="Calibri"/>
                        </a:rPr>
                        <a:t>figūru</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atmiņa</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lv-LV" sz="1400" b="0" i="0" u="none" strike="noStrike" cap="none" dirty="0">
                          <a:solidFill>
                            <a:srgbClr val="000000"/>
                          </a:solidFill>
                          <a:latin typeface="Calibri"/>
                          <a:ea typeface="Calibri"/>
                          <a:cs typeface="Calibri"/>
                          <a:sym typeface="Calibri"/>
                        </a:rPr>
                        <a:t>Rotēto figūru atmiņa</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Calibri"/>
                          <a:ea typeface="Calibri"/>
                          <a:cs typeface="Calibri"/>
                          <a:sym typeface="Calibri"/>
                        </a:rPr>
                        <a:t>Abstraktā</a:t>
                      </a:r>
                      <a:r>
                        <a:rPr lang="en-US" sz="1400" b="1" i="0" u="none" strike="noStrike" cap="none" dirty="0">
                          <a:solidFill>
                            <a:srgbClr val="000000"/>
                          </a:solidFill>
                          <a:latin typeface="Calibri"/>
                          <a:ea typeface="Calibri"/>
                          <a:cs typeface="Calibri"/>
                          <a:sym typeface="Calibri"/>
                        </a:rPr>
                        <a:t> </a:t>
                      </a:r>
                      <a:r>
                        <a:rPr lang="en-US" sz="1400" b="1" i="0" u="none" strike="noStrike" cap="none" dirty="0" err="1">
                          <a:solidFill>
                            <a:srgbClr val="000000"/>
                          </a:solidFill>
                          <a:latin typeface="Calibri"/>
                          <a:ea typeface="Calibri"/>
                          <a:cs typeface="Calibri"/>
                          <a:sym typeface="Calibri"/>
                        </a:rPr>
                        <a:t>spriešana</a:t>
                      </a:r>
                      <a:endParaRPr sz="1400" u="none" strike="noStrike" cap="none"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alibri"/>
                          <a:ea typeface="Calibri"/>
                          <a:cs typeface="Calibri"/>
                          <a:sym typeface="Calibri"/>
                        </a:rPr>
                        <a:t>Matricu</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pabeigšana</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alibri"/>
                          <a:ea typeface="Calibri"/>
                          <a:cs typeface="Calibri"/>
                          <a:sym typeface="Calibri"/>
                        </a:rPr>
                        <a:t>Matricas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neiederīgā</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izslēgšana</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000000"/>
                          </a:solidFill>
                          <a:latin typeface="Calibri"/>
                          <a:ea typeface="Calibri"/>
                          <a:cs typeface="Calibri"/>
                          <a:sym typeface="Calibri"/>
                        </a:rPr>
                        <a:t>Verbālā</a:t>
                      </a:r>
                      <a:r>
                        <a:rPr lang="en-US" sz="1400" b="1" i="0" u="none" strike="noStrike" cap="none" dirty="0">
                          <a:solidFill>
                            <a:srgbClr val="000000"/>
                          </a:solidFill>
                          <a:latin typeface="Calibri"/>
                          <a:ea typeface="Calibri"/>
                          <a:cs typeface="Calibri"/>
                          <a:sym typeface="Calibri"/>
                        </a:rPr>
                        <a:t> </a:t>
                      </a:r>
                      <a:r>
                        <a:rPr lang="en-US" sz="1400" b="1" i="0" u="none" strike="noStrike" cap="none" dirty="0" err="1">
                          <a:solidFill>
                            <a:srgbClr val="000000"/>
                          </a:solidFill>
                          <a:latin typeface="Calibri"/>
                          <a:ea typeface="Calibri"/>
                          <a:cs typeface="Calibri"/>
                          <a:sym typeface="Calibri"/>
                        </a:rPr>
                        <a:t>spriešana</a:t>
                      </a:r>
                      <a:endParaRPr sz="1400" u="none" strike="noStrike" cap="none"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469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Kategoriju nosaukšana</a:t>
                      </a:r>
                      <a:endParaRPr sz="1400" u="none" strike="noStrike" cap="none"/>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39182">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Calibri"/>
                          <a:ea typeface="Calibri"/>
                          <a:cs typeface="Calibri"/>
                          <a:sym typeface="Calibri"/>
                        </a:rPr>
                        <a:t>Antonīm</a:t>
                      </a:r>
                      <a:r>
                        <a:rPr lang="lv-LV" sz="1400" b="0" i="0" u="none" strike="noStrike" cap="none" dirty="0">
                          <a:solidFill>
                            <a:srgbClr val="000000"/>
                          </a:solidFill>
                          <a:latin typeface="Calibri"/>
                          <a:ea typeface="Calibri"/>
                          <a:cs typeface="Calibri"/>
                          <a:sym typeface="Calibri"/>
                        </a:rPr>
                        <a:t>u nosaukšana</a:t>
                      </a:r>
                      <a:endParaRPr sz="1400" b="0" i="0" u="none" strike="noStrike" cap="none" dirty="0">
                        <a:solidFill>
                          <a:srgbClr val="000000"/>
                        </a:solidFill>
                        <a:latin typeface="Calibri"/>
                        <a:ea typeface="Calibri"/>
                        <a:cs typeface="Calibri"/>
                        <a:sym typeface="Calibri"/>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pic>
        <p:nvPicPr>
          <p:cNvPr id="274" name="Google Shape;274;p3"/>
          <p:cNvPicPr preferRelativeResize="0"/>
          <p:nvPr/>
        </p:nvPicPr>
        <p:blipFill rotWithShape="1">
          <a:blip r:embed="rId4">
            <a:alphaModFix/>
          </a:blip>
          <a:srcRect l="14494"/>
          <a:stretch/>
        </p:blipFill>
        <p:spPr>
          <a:xfrm>
            <a:off x="6403710" y="3792193"/>
            <a:ext cx="5788290" cy="30545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
          <p:cNvSpPr txBox="1">
            <a:spLocks noGrp="1"/>
          </p:cNvSpPr>
          <p:nvPr>
            <p:ph type="title"/>
          </p:nvPr>
        </p:nvSpPr>
        <p:spPr>
          <a:xfrm>
            <a:off x="289560" y="1923958"/>
            <a:ext cx="2253343" cy="26132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Play"/>
              <a:buNone/>
            </a:pPr>
            <a:r>
              <a:rPr lang="en-US" sz="2400"/>
              <a:t>Piecas citas attīstības jomas, kas tiek testētas paralēli intelekta novērtējumam</a:t>
            </a:r>
            <a:br>
              <a:rPr lang="en-US" sz="2400"/>
            </a:br>
            <a:endParaRPr sz="2400"/>
          </a:p>
        </p:txBody>
      </p:sp>
      <p:graphicFrame>
        <p:nvGraphicFramePr>
          <p:cNvPr id="280" name="Google Shape;280;p4"/>
          <p:cNvGraphicFramePr/>
          <p:nvPr/>
        </p:nvGraphicFramePr>
        <p:xfrm>
          <a:off x="2542903" y="0"/>
          <a:ext cx="9359525" cy="6762520"/>
        </p:xfrm>
        <a:graphic>
          <a:graphicData uri="http://schemas.openxmlformats.org/drawingml/2006/table">
            <a:tbl>
              <a:tblPr>
                <a:noFill/>
                <a:tableStyleId>{B786F6FD-1EC5-4795-8551-39569BA939DC}</a:tableStyleId>
              </a:tblPr>
              <a:tblGrid>
                <a:gridCol w="1824300">
                  <a:extLst>
                    <a:ext uri="{9D8B030D-6E8A-4147-A177-3AD203B41FA5}">
                      <a16:colId xmlns:a16="http://schemas.microsoft.com/office/drawing/2014/main" val="20000"/>
                    </a:ext>
                  </a:extLst>
                </a:gridCol>
                <a:gridCol w="2874650">
                  <a:extLst>
                    <a:ext uri="{9D8B030D-6E8A-4147-A177-3AD203B41FA5}">
                      <a16:colId xmlns:a16="http://schemas.microsoft.com/office/drawing/2014/main" val="20001"/>
                    </a:ext>
                  </a:extLst>
                </a:gridCol>
                <a:gridCol w="2407000">
                  <a:extLst>
                    <a:ext uri="{9D8B030D-6E8A-4147-A177-3AD203B41FA5}">
                      <a16:colId xmlns:a16="http://schemas.microsoft.com/office/drawing/2014/main" val="20002"/>
                    </a:ext>
                  </a:extLst>
                </a:gridCol>
                <a:gridCol w="2253575">
                  <a:extLst>
                    <a:ext uri="{9D8B030D-6E8A-4147-A177-3AD203B41FA5}">
                      <a16:colId xmlns:a16="http://schemas.microsoft.com/office/drawing/2014/main" val="20003"/>
                    </a:ext>
                  </a:extLst>
                </a:gridCol>
              </a:tblGrid>
              <a:tr h="338175">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Jomas nosaukums (</a:t>
                      </a:r>
                      <a:r>
                        <a:rPr lang="en-US" sz="1200" b="1" i="1" u="none" strike="noStrike" cap="none">
                          <a:solidFill>
                            <a:srgbClr val="000000"/>
                          </a:solidFill>
                          <a:latin typeface="Calibri"/>
                          <a:ea typeface="Calibri"/>
                          <a:cs typeface="Calibri"/>
                          <a:sym typeface="Calibri"/>
                        </a:rPr>
                        <a:t>subtesti slīprakstā</a:t>
                      </a:r>
                      <a:r>
                        <a:rPr lang="en-US" sz="1200" b="1" i="0" u="none" strike="noStrike" cap="none">
                          <a:solidFill>
                            <a:srgbClr val="000000"/>
                          </a:solidFill>
                          <a:latin typeface="Calibri"/>
                          <a:ea typeface="Calibri"/>
                          <a:cs typeface="Calibri"/>
                          <a:sym typeface="Calibri"/>
                        </a:rPr>
                        <a:t>)</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5-6 gadi</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7-10 gadi</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11-20 gadi</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8"/>
                    </a:solidFill>
                  </a:tcPr>
                </a:tc>
                <a:extLst>
                  <a:ext uri="{0D108BD9-81ED-4DB2-BD59-A6C34878D82A}">
                    <a16:rowId xmlns:a16="http://schemas.microsoft.com/office/drawing/2014/main" val="10000"/>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Macību sniegums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extLst>
                  <a:ext uri="{0D108BD9-81ED-4DB2-BD59-A6C34878D82A}">
                    <a16:rowId xmlns:a16="http://schemas.microsoft.com/office/drawing/2014/main" val="10001"/>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Matemātiskā</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Matemātiskā</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Matemātiskā</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Valodas prasmes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Valodas prasmes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Fonoloģija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Fonoloģija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Ekspresīvā</a:t>
                      </a: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Ekspresīvā</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Receptīvā valoda</a:t>
                      </a: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Receptīvā valoda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Lasīšana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Lasīšana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Vārdu lasīšana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Vārdu lasīšana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Nevārdu lasīšana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Nevārdu lasīšana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Lasīšanas raitums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Lasīšanas raitums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Lasīšanas laiks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Lasīšanas laiks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Lasītā izpratne</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Lasītā izpratne</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Pareizrakstība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Pareizrakstība</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Vadības funkcijas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extLst>
                  <a:ext uri="{0D108BD9-81ED-4DB2-BD59-A6C34878D82A}">
                    <a16:rowId xmlns:a16="http://schemas.microsoft.com/office/drawing/2014/main" val="10014"/>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Listing words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Listing words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Listing words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Divided attention (Uzmanības sadalīšana)</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Divided attention</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Divided attention</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listing animals  (dzīvnieku nosaukšana)</a:t>
                      </a: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listing animals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listing animals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crossing out parrots (papagaiļu svītrošana)</a:t>
                      </a: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crossing out parrots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crossing out parrots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Animal colors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Animal colors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Animal colors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Drawing routes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Drawing routes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Drawing routes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292825">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Psihomotorās prasmes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extLst>
                  <a:ext uri="{0D108BD9-81ED-4DB2-BD59-A6C34878D82A}">
                    <a16:rowId xmlns:a16="http://schemas.microsoft.com/office/drawing/2014/main" val="10021"/>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Gross motor (Lielā motorika)</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Gross motor</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18650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Visual motor (time/quality)</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Visual motor (time/quality)</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Visual motor (time/quality)</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199975">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Fine motor skills (time/quality)</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Fine motor skills (time/quality)</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Fine motor skills (time/quality)</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338175">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Sociāli emocionālās prasmes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extLst>
                  <a:ext uri="{0D108BD9-81ED-4DB2-BD59-A6C34878D82A}">
                    <a16:rowId xmlns:a16="http://schemas.microsoft.com/office/drawing/2014/main" val="10025"/>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Identifying emotions (Emociju identificēšana)</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Identifying emotions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Regulating emotions (emoc.regulēšana)</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Regulating emotions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Regulating emotions</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7"/>
                  </a:ext>
                </a:extLst>
              </a:tr>
              <a:tr h="202575">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Socially competent behaviour (soc.pieņ.uzv.)</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Socially competent behaviour</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Socially competent behaviour</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8"/>
                  </a:ext>
                </a:extLst>
              </a:tr>
              <a:tr h="31880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Motivācija un attieksme</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2CB"/>
                    </a:solidFill>
                  </a:tcPr>
                </a:tc>
                <a:extLst>
                  <a:ext uri="{0D108BD9-81ED-4DB2-BD59-A6C34878D82A}">
                    <a16:rowId xmlns:a16="http://schemas.microsoft.com/office/drawing/2014/main" val="10029"/>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Apzinīgums</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30"/>
                  </a:ext>
                </a:extLst>
              </a:tr>
              <a:tr h="17125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 </a:t>
                      </a:r>
                      <a:endParaRPr sz="1400" u="none" strike="noStrike" cap="none"/>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Calibri"/>
                          <a:ea typeface="Calibri"/>
                          <a:cs typeface="Calibri"/>
                          <a:sym typeface="Calibri"/>
                        </a:rPr>
                        <a:t>Sasniegumu motivācija</a:t>
                      </a:r>
                      <a:endParaRPr sz="1200" b="1" i="1" u="none" strike="noStrike" cap="none">
                        <a:solidFill>
                          <a:srgbClr val="000000"/>
                        </a:solidFill>
                        <a:latin typeface="Calibri"/>
                        <a:ea typeface="Calibri"/>
                        <a:cs typeface="Calibri"/>
                        <a:sym typeface="Calibri"/>
                      </a:endParaRPr>
                    </a:p>
                  </a:txBody>
                  <a:tcPr marL="3950" marR="3950" marT="3950" marB="0"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3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30a13f2b5d3_0_17"/>
          <p:cNvSpPr txBox="1">
            <a:spLocks noGrp="1"/>
          </p:cNvSpPr>
          <p:nvPr>
            <p:ph type="title"/>
          </p:nvPr>
        </p:nvSpPr>
        <p:spPr>
          <a:xfrm>
            <a:off x="1431875" y="1130350"/>
            <a:ext cx="10196400" cy="437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err="1"/>
              <a:t>Agrīna</a:t>
            </a:r>
            <a:r>
              <a:rPr lang="en-US" dirty="0"/>
              <a:t> </a:t>
            </a:r>
            <a:r>
              <a:rPr lang="en-US" dirty="0" err="1"/>
              <a:t>attīstības</a:t>
            </a:r>
            <a:r>
              <a:rPr lang="en-US" dirty="0"/>
              <a:t> un </a:t>
            </a:r>
            <a:r>
              <a:rPr lang="en-US" dirty="0" err="1"/>
              <a:t>vispusīgas</a:t>
            </a:r>
            <a:r>
              <a:rPr lang="en-US" dirty="0"/>
              <a:t> </a:t>
            </a:r>
            <a:r>
              <a:rPr lang="en-US" dirty="0" err="1"/>
              <a:t>bērna</a:t>
            </a:r>
            <a:r>
              <a:rPr lang="en-US" dirty="0"/>
              <a:t> </a:t>
            </a:r>
            <a:r>
              <a:rPr lang="en-US" dirty="0" err="1"/>
              <a:t>funkcionēšanas</a:t>
            </a:r>
            <a:r>
              <a:rPr lang="en-US" dirty="0"/>
              <a:t> </a:t>
            </a:r>
            <a:r>
              <a:rPr lang="en-US" dirty="0" err="1"/>
              <a:t>novērtēšana</a:t>
            </a:r>
            <a:r>
              <a:rPr lang="en-US" dirty="0"/>
              <a:t> </a:t>
            </a:r>
            <a:r>
              <a:rPr lang="en-US" dirty="0" err="1"/>
              <a:t>ar</a:t>
            </a:r>
            <a:r>
              <a:rPr lang="en-US" dirty="0"/>
              <a:t> </a:t>
            </a:r>
            <a:r>
              <a:rPr lang="en-US" dirty="0" err="1"/>
              <a:t>instrumentiem</a:t>
            </a:r>
            <a:r>
              <a:rPr lang="en-US" dirty="0"/>
              <a:t>: </a:t>
            </a:r>
            <a:endParaRPr dirty="0"/>
          </a:p>
          <a:p>
            <a:pPr marL="457200" lvl="0" indent="457200" algn="l" rtl="0">
              <a:spcBef>
                <a:spcPts val="0"/>
              </a:spcBef>
              <a:spcAft>
                <a:spcPts val="0"/>
              </a:spcAft>
              <a:buNone/>
            </a:pPr>
            <a:r>
              <a:rPr lang="en-US" dirty="0"/>
              <a:t>Bayley-4</a:t>
            </a:r>
            <a:endParaRPr dirty="0"/>
          </a:p>
          <a:p>
            <a:pPr marL="457200" lvl="0" indent="457200"/>
            <a:r>
              <a:rPr lang="en-US" dirty="0"/>
              <a:t>PLS-5</a:t>
            </a:r>
            <a:br>
              <a:rPr lang="lv-LV"/>
            </a:br>
            <a:r>
              <a:rPr lang="lv-LV"/>
              <a:t>	</a:t>
            </a:r>
            <a:r>
              <a:rPr lang="en-US"/>
              <a:t>Vineland-</a:t>
            </a:r>
            <a:r>
              <a:rPr lang="lv-LV" dirty="0"/>
              <a:t>3</a:t>
            </a:r>
            <a:endParaRPr dirty="0"/>
          </a:p>
        </p:txBody>
      </p:sp>
      <p:sp>
        <p:nvSpPr>
          <p:cNvPr id="439" name="Google Shape;439;g30a13f2b5d3_0_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e8d7002e56_0_29"/>
          <p:cNvSpPr txBox="1">
            <a:spLocks noGrp="1"/>
          </p:cNvSpPr>
          <p:nvPr>
            <p:ph type="title"/>
          </p:nvPr>
        </p:nvSpPr>
        <p:spPr>
          <a:xfrm>
            <a:off x="838200" y="365125"/>
            <a:ext cx="10515600" cy="82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latin typeface="Arial"/>
                <a:ea typeface="Arial"/>
                <a:cs typeface="Arial"/>
                <a:sym typeface="Arial"/>
              </a:rPr>
              <a:t>Bayley-4 tests</a:t>
            </a:r>
            <a:endParaRPr>
              <a:latin typeface="Arial"/>
              <a:ea typeface="Arial"/>
              <a:cs typeface="Arial"/>
              <a:sym typeface="Arial"/>
            </a:endParaRPr>
          </a:p>
        </p:txBody>
      </p:sp>
      <p:sp>
        <p:nvSpPr>
          <p:cNvPr id="446" name="Google Shape;446;g2e8d7002e56_0_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447" name="Google Shape;447;g2e8d7002e56_0_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pic>
        <p:nvPicPr>
          <p:cNvPr id="448" name="Google Shape;448;g2e8d7002e56_0_29"/>
          <p:cNvPicPr preferRelativeResize="0"/>
          <p:nvPr/>
        </p:nvPicPr>
        <p:blipFill rotWithShape="1">
          <a:blip r:embed="rId3">
            <a:alphaModFix/>
          </a:blip>
          <a:srcRect/>
          <a:stretch/>
        </p:blipFill>
        <p:spPr>
          <a:xfrm>
            <a:off x="1080125" y="1259151"/>
            <a:ext cx="9433075" cy="5311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75"/>
              <a:buFont typeface="Arial"/>
              <a:buNone/>
            </a:pPr>
            <a:r>
              <a:rPr lang="en-US" sz="3200" b="1">
                <a:latin typeface="Arial"/>
                <a:ea typeface="Arial"/>
                <a:cs typeface="Arial"/>
                <a:sym typeface="Arial"/>
              </a:rPr>
              <a:t>Bayley-4</a:t>
            </a:r>
            <a:r>
              <a:rPr lang="en-US" sz="3200">
                <a:latin typeface="Arial"/>
                <a:ea typeface="Arial"/>
                <a:cs typeface="Arial"/>
                <a:sym typeface="Arial"/>
              </a:rPr>
              <a:t>. Beilija zīdaiņu un mazbērnu attīstības skalas, 4. izdevums. Testa formāts un aptaujas veida formāts</a:t>
            </a:r>
            <a:endParaRPr sz="3200">
              <a:latin typeface="Arial"/>
              <a:ea typeface="Arial"/>
              <a:cs typeface="Arial"/>
              <a:sym typeface="Arial"/>
            </a:endParaRPr>
          </a:p>
        </p:txBody>
      </p:sp>
      <p:sp>
        <p:nvSpPr>
          <p:cNvPr id="454" name="Google Shape;45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Clr>
                <a:schemeClr val="dk1"/>
              </a:buClr>
              <a:buSzPts val="275"/>
              <a:buFont typeface="Arial"/>
              <a:buNone/>
            </a:pPr>
            <a:r>
              <a:rPr lang="en-US" sz="2600" b="1"/>
              <a:t>Testa oriģinālais nosaukums: </a:t>
            </a:r>
            <a:endParaRPr sz="2600" b="1"/>
          </a:p>
          <a:p>
            <a:pPr marL="0" lvl="0" indent="0" algn="just" rtl="0">
              <a:lnSpc>
                <a:spcPct val="100000"/>
              </a:lnSpc>
              <a:spcBef>
                <a:spcPts val="600"/>
              </a:spcBef>
              <a:spcAft>
                <a:spcPts val="0"/>
              </a:spcAft>
              <a:buClr>
                <a:schemeClr val="dk1"/>
              </a:buClr>
              <a:buSzPts val="275"/>
              <a:buFont typeface="Arial"/>
              <a:buNone/>
            </a:pPr>
            <a:r>
              <a:rPr lang="en-US" sz="2600"/>
              <a:t>Bayley Scales of Infant and Toddler Development, Fourth Edition (Bayley &amp; Aylward, 2019).</a:t>
            </a:r>
            <a:endParaRPr sz="2600"/>
          </a:p>
          <a:p>
            <a:pPr marL="0" lvl="0" indent="0" algn="just" rtl="0">
              <a:lnSpc>
                <a:spcPct val="100000"/>
              </a:lnSpc>
              <a:spcBef>
                <a:spcPts val="600"/>
              </a:spcBef>
              <a:spcAft>
                <a:spcPts val="0"/>
              </a:spcAft>
              <a:buClr>
                <a:schemeClr val="dk1"/>
              </a:buClr>
              <a:buSzPts val="275"/>
              <a:buFont typeface="Arial"/>
              <a:buNone/>
            </a:pPr>
            <a:r>
              <a:rPr lang="en-US" sz="2600" b="1"/>
              <a:t>Izdevējs</a:t>
            </a:r>
            <a:r>
              <a:rPr lang="en-US" sz="2600"/>
              <a:t>: </a:t>
            </a:r>
            <a:endParaRPr sz="2600"/>
          </a:p>
          <a:p>
            <a:pPr marL="0" lvl="0" indent="0" algn="just" rtl="0">
              <a:lnSpc>
                <a:spcPct val="100000"/>
              </a:lnSpc>
              <a:spcBef>
                <a:spcPts val="600"/>
              </a:spcBef>
              <a:spcAft>
                <a:spcPts val="0"/>
              </a:spcAft>
              <a:buClr>
                <a:schemeClr val="dk1"/>
              </a:buClr>
              <a:buSzPts val="275"/>
              <a:buFont typeface="Arial"/>
              <a:buNone/>
            </a:pPr>
            <a:r>
              <a:rPr lang="en-US" sz="2600"/>
              <a:t>Pearson izdevniecība</a:t>
            </a:r>
            <a:endParaRPr sz="2600"/>
          </a:p>
          <a:p>
            <a:pPr marL="0" lvl="0" indent="0" algn="just" rtl="0">
              <a:lnSpc>
                <a:spcPct val="100000"/>
              </a:lnSpc>
              <a:spcBef>
                <a:spcPts val="600"/>
              </a:spcBef>
              <a:spcAft>
                <a:spcPts val="0"/>
              </a:spcAft>
              <a:buClr>
                <a:schemeClr val="dk1"/>
              </a:buClr>
              <a:buSzPts val="275"/>
              <a:buFont typeface="Arial"/>
              <a:buNone/>
            </a:pPr>
            <a:r>
              <a:rPr lang="en-US" sz="2600" b="1"/>
              <a:t>Gads</a:t>
            </a:r>
            <a:r>
              <a:rPr lang="en-US" sz="2600"/>
              <a:t>: 2019</a:t>
            </a:r>
            <a:endParaRPr sz="2600"/>
          </a:p>
          <a:p>
            <a:pPr marL="0" lvl="0" indent="0" algn="just" rtl="0">
              <a:lnSpc>
                <a:spcPct val="100000"/>
              </a:lnSpc>
              <a:spcBef>
                <a:spcPts val="600"/>
              </a:spcBef>
              <a:spcAft>
                <a:spcPts val="0"/>
              </a:spcAft>
              <a:buClr>
                <a:schemeClr val="dk1"/>
              </a:buClr>
              <a:buSzPts val="275"/>
              <a:buFont typeface="Arial"/>
              <a:buNone/>
            </a:pPr>
            <a:r>
              <a:rPr lang="en-US" sz="2600" b="1"/>
              <a:t>Vecums testēšanai</a:t>
            </a:r>
            <a:r>
              <a:rPr lang="en-US" sz="2600"/>
              <a:t>: no 0 gadiem (16 dienām) līdz 42 mēnešiem.</a:t>
            </a:r>
            <a:endParaRPr sz="2600"/>
          </a:p>
          <a:p>
            <a:pPr marL="0" lvl="0" indent="0" algn="just" rtl="0">
              <a:lnSpc>
                <a:spcPct val="100000"/>
              </a:lnSpc>
              <a:spcBef>
                <a:spcPts val="600"/>
              </a:spcBef>
              <a:spcAft>
                <a:spcPts val="600"/>
              </a:spcAft>
              <a:buClr>
                <a:schemeClr val="dk1"/>
              </a:buClr>
              <a:buSzPts val="275"/>
              <a:buFont typeface="Arial"/>
              <a:buNone/>
            </a:pPr>
            <a:r>
              <a:rPr lang="en-US" sz="2600"/>
              <a:t>Ir uzsāktas sarunas starp LU un testa izplatītājiem par standartizācijas licences iegūšanu.</a:t>
            </a:r>
            <a:endParaRPr sz="2600"/>
          </a:p>
        </p:txBody>
      </p:sp>
      <p:sp>
        <p:nvSpPr>
          <p:cNvPr id="455" name="Google Shape;4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e939d57899_0_1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pic>
        <p:nvPicPr>
          <p:cNvPr id="462" name="Google Shape;462;g2e939d57899_0_111"/>
          <p:cNvPicPr preferRelativeResize="0"/>
          <p:nvPr/>
        </p:nvPicPr>
        <p:blipFill rotWithShape="1">
          <a:blip r:embed="rId3">
            <a:alphaModFix/>
          </a:blip>
          <a:srcRect/>
          <a:stretch/>
        </p:blipFill>
        <p:spPr>
          <a:xfrm>
            <a:off x="718950" y="1081113"/>
            <a:ext cx="11328950" cy="4695750"/>
          </a:xfrm>
          <a:prstGeom prst="rect">
            <a:avLst/>
          </a:prstGeom>
          <a:noFill/>
          <a:ln>
            <a:noFill/>
          </a:ln>
        </p:spPr>
      </p:pic>
      <p:pic>
        <p:nvPicPr>
          <p:cNvPr id="463" name="Google Shape;463;g2e939d57899_0_111"/>
          <p:cNvPicPr preferRelativeResize="0"/>
          <p:nvPr/>
        </p:nvPicPr>
        <p:blipFill>
          <a:blip r:embed="rId4">
            <a:alphaModFix/>
          </a:blip>
          <a:stretch>
            <a:fillRect/>
          </a:stretch>
        </p:blipFill>
        <p:spPr>
          <a:xfrm>
            <a:off x="113450" y="252413"/>
            <a:ext cx="2781300" cy="635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err="1">
                <a:latin typeface="Arial"/>
                <a:ea typeface="Arial"/>
                <a:cs typeface="Arial"/>
                <a:sym typeface="Arial"/>
              </a:rPr>
              <a:t>Padziļinātas</a:t>
            </a:r>
            <a:r>
              <a:rPr lang="en-US" dirty="0">
                <a:latin typeface="Arial"/>
                <a:ea typeface="Arial"/>
                <a:cs typeface="Arial"/>
                <a:sym typeface="Arial"/>
              </a:rPr>
              <a:t> </a:t>
            </a:r>
            <a:r>
              <a:rPr lang="en-US" dirty="0" err="1">
                <a:latin typeface="Arial"/>
                <a:ea typeface="Arial"/>
                <a:cs typeface="Arial"/>
                <a:sym typeface="Arial"/>
              </a:rPr>
              <a:t>izvērtēšanas</a:t>
            </a:r>
            <a:r>
              <a:rPr lang="en-US" dirty="0">
                <a:latin typeface="Arial"/>
                <a:ea typeface="Arial"/>
                <a:cs typeface="Arial"/>
                <a:sym typeface="Arial"/>
              </a:rPr>
              <a:t> </a:t>
            </a:r>
            <a:r>
              <a:rPr lang="en-US" dirty="0" err="1">
                <a:latin typeface="Arial"/>
                <a:ea typeface="Arial"/>
                <a:cs typeface="Arial"/>
                <a:sym typeface="Arial"/>
              </a:rPr>
              <a:t>instrumenti</a:t>
            </a:r>
            <a:endParaRPr dirty="0">
              <a:latin typeface="Arial"/>
              <a:ea typeface="Arial"/>
              <a:cs typeface="Arial"/>
              <a:sym typeface="Arial"/>
            </a:endParaRPr>
          </a:p>
        </p:txBody>
      </p:sp>
      <p:sp>
        <p:nvSpPr>
          <p:cNvPr id="112" name="Google Shape;112;p7"/>
          <p:cNvSpPr txBox="1">
            <a:spLocks noGrp="1"/>
          </p:cNvSpPr>
          <p:nvPr>
            <p:ph type="body" idx="1"/>
          </p:nvPr>
        </p:nvSpPr>
        <p:spPr>
          <a:xfrm>
            <a:off x="838200" y="1465545"/>
            <a:ext cx="10515600" cy="471141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Profesionālie instrumenti ļauj noteikt traucējumus.</a:t>
            </a:r>
            <a:endParaRPr/>
          </a:p>
          <a:p>
            <a:pPr marL="457200" lvl="0" indent="-342900" algn="l" rtl="0">
              <a:lnSpc>
                <a:spcPct val="90000"/>
              </a:lnSpc>
              <a:spcBef>
                <a:spcPts val="1000"/>
              </a:spcBef>
              <a:spcAft>
                <a:spcPts val="0"/>
              </a:spcAft>
              <a:buClr>
                <a:schemeClr val="dk1"/>
              </a:buClr>
              <a:buSzPts val="1800"/>
              <a:buChar char="•"/>
            </a:pPr>
            <a:r>
              <a:rPr lang="en-US"/>
              <a:t>Tie ir standartizēti testi ar normām.</a:t>
            </a:r>
            <a:endParaRPr/>
          </a:p>
          <a:p>
            <a:pPr marL="457200" lvl="0" indent="-342900" algn="l" rtl="0">
              <a:lnSpc>
                <a:spcPct val="90000"/>
              </a:lnSpc>
              <a:spcBef>
                <a:spcPts val="1000"/>
              </a:spcBef>
              <a:spcAft>
                <a:spcPts val="0"/>
              </a:spcAft>
              <a:buClr>
                <a:schemeClr val="dk1"/>
              </a:buClr>
              <a:buSzPts val="1800"/>
              <a:buChar char="•"/>
            </a:pPr>
            <a:r>
              <a:rPr lang="en-US"/>
              <a:t>Instrumenti tiek izveidoti dažādiem vecumposmiem, kas mēra dažādus attīstības aspektus: </a:t>
            </a:r>
            <a:endParaRPr/>
          </a:p>
          <a:p>
            <a:pPr marL="914400" lvl="1" indent="-342900" algn="l" rtl="0">
              <a:lnSpc>
                <a:spcPct val="90000"/>
              </a:lnSpc>
              <a:spcBef>
                <a:spcPts val="500"/>
              </a:spcBef>
              <a:spcAft>
                <a:spcPts val="0"/>
              </a:spcAft>
              <a:buSzPts val="1800"/>
              <a:buChar char="•"/>
            </a:pPr>
            <a:r>
              <a:rPr lang="en-US"/>
              <a:t>kognitīvo funkcionēšanu (intelekta spējas), </a:t>
            </a:r>
            <a:endParaRPr/>
          </a:p>
          <a:p>
            <a:pPr marL="914400" lvl="1" indent="-342900" algn="l" rtl="0">
              <a:lnSpc>
                <a:spcPct val="90000"/>
              </a:lnSpc>
              <a:spcBef>
                <a:spcPts val="500"/>
              </a:spcBef>
              <a:spcAft>
                <a:spcPts val="0"/>
              </a:spcAft>
              <a:buSzPts val="1800"/>
              <a:buChar char="•"/>
            </a:pPr>
            <a:r>
              <a:rPr lang="en-US"/>
              <a:t>uzvedību, </a:t>
            </a:r>
            <a:endParaRPr/>
          </a:p>
          <a:p>
            <a:pPr marL="914400" lvl="1" indent="-342900" algn="l" rtl="0">
              <a:lnSpc>
                <a:spcPct val="90000"/>
              </a:lnSpc>
              <a:spcBef>
                <a:spcPts val="500"/>
              </a:spcBef>
              <a:spcAft>
                <a:spcPts val="0"/>
              </a:spcAft>
              <a:buSzPts val="1800"/>
              <a:buChar char="•"/>
            </a:pPr>
            <a:r>
              <a:rPr lang="en-US"/>
              <a:t>sociāli emocionālo attīstību, </a:t>
            </a:r>
            <a:endParaRPr/>
          </a:p>
          <a:p>
            <a:pPr marL="914400" lvl="1" indent="-342900" algn="l" rtl="0">
              <a:lnSpc>
                <a:spcPct val="90000"/>
              </a:lnSpc>
              <a:spcBef>
                <a:spcPts val="500"/>
              </a:spcBef>
              <a:spcAft>
                <a:spcPts val="0"/>
              </a:spcAft>
              <a:buSzPts val="1800"/>
              <a:buChar char="•"/>
            </a:pPr>
            <a:r>
              <a:rPr lang="en-US"/>
              <a:t>mācību prasmes u.c. </a:t>
            </a:r>
            <a:endParaRPr/>
          </a:p>
        </p:txBody>
      </p:sp>
      <p:sp>
        <p:nvSpPr>
          <p:cNvPr id="113" name="Google Shape;113;p7"/>
          <p:cNvSpPr txBox="1"/>
          <p:nvPr/>
        </p:nvSpPr>
        <p:spPr>
          <a:xfrm>
            <a:off x="550607" y="5853797"/>
            <a:ext cx="110907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Hačatrjana, L., Umbraško, S., &amp; Raščevska, M. (2023). Pamatojums bērna dažādu attīstības jomu novērtēšanas instrumentu (kognitīvo, uzvedības, emocionālo, sociālo prasmju un citu jomu) adaptēšanai Latvijā.</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2e939d57899_0_0"/>
          <p:cNvSpPr txBox="1">
            <a:spLocks noGrp="1"/>
          </p:cNvSpPr>
          <p:nvPr>
            <p:ph type="title"/>
          </p:nvPr>
        </p:nvSpPr>
        <p:spPr>
          <a:xfrm>
            <a:off x="839825" y="201125"/>
            <a:ext cx="10515600" cy="905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75"/>
              <a:buFont typeface="Arial"/>
              <a:buNone/>
            </a:pPr>
            <a:r>
              <a:rPr lang="en-US" sz="3200" b="1">
                <a:latin typeface="Arial"/>
                <a:ea typeface="Arial"/>
                <a:cs typeface="Arial"/>
                <a:sym typeface="Arial"/>
              </a:rPr>
              <a:t>Bayley-4</a:t>
            </a:r>
            <a:r>
              <a:rPr lang="en-US" sz="3200">
                <a:latin typeface="Arial"/>
                <a:ea typeface="Arial"/>
                <a:cs typeface="Arial"/>
                <a:sym typeface="Arial"/>
              </a:rPr>
              <a:t> testa struktūra</a:t>
            </a:r>
            <a:endParaRPr sz="3200">
              <a:latin typeface="Arial"/>
              <a:ea typeface="Arial"/>
              <a:cs typeface="Arial"/>
              <a:sym typeface="Arial"/>
            </a:endParaRPr>
          </a:p>
        </p:txBody>
      </p:sp>
      <p:sp>
        <p:nvSpPr>
          <p:cNvPr id="469" name="Google Shape;469;g2e939d57899_0_0"/>
          <p:cNvSpPr txBox="1">
            <a:spLocks noGrp="1"/>
          </p:cNvSpPr>
          <p:nvPr>
            <p:ph type="body" idx="1"/>
          </p:nvPr>
        </p:nvSpPr>
        <p:spPr>
          <a:xfrm>
            <a:off x="839825" y="1189175"/>
            <a:ext cx="10515600" cy="6315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75"/>
              <a:buFont typeface="Arial"/>
              <a:buNone/>
            </a:pPr>
            <a:r>
              <a:rPr lang="en-US" sz="2400"/>
              <a:t>Testam ir 5 skalas, ko veido 11 subtesti</a:t>
            </a:r>
            <a:endParaRPr sz="2400"/>
          </a:p>
        </p:txBody>
      </p:sp>
      <p:sp>
        <p:nvSpPr>
          <p:cNvPr id="470" name="Google Shape;470;g2e939d57899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
        <p:nvSpPr>
          <p:cNvPr id="471" name="Google Shape;471;g2e939d57899_0_0"/>
          <p:cNvSpPr txBox="1">
            <a:spLocks noGrp="1"/>
          </p:cNvSpPr>
          <p:nvPr>
            <p:ph type="body" idx="2"/>
          </p:nvPr>
        </p:nvSpPr>
        <p:spPr>
          <a:xfrm>
            <a:off x="839800" y="1820675"/>
            <a:ext cx="5157900" cy="47163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just" rtl="0">
              <a:lnSpc>
                <a:spcPct val="100000"/>
              </a:lnSpc>
              <a:spcBef>
                <a:spcPts val="1000"/>
              </a:spcBef>
              <a:spcAft>
                <a:spcPts val="0"/>
              </a:spcAft>
              <a:buSzPts val="1800"/>
              <a:buNone/>
            </a:pPr>
            <a:r>
              <a:rPr lang="en-US" sz="2200" b="1"/>
              <a:t>Pirmās trīs skalas balstās uz bērnu testu, kur novērtē bērna uzdevumu izpildi</a:t>
            </a:r>
            <a:endParaRPr sz="2200" b="1"/>
          </a:p>
          <a:p>
            <a:pPr marL="457200" lvl="0" indent="-368300" algn="just" rtl="0">
              <a:lnSpc>
                <a:spcPct val="100000"/>
              </a:lnSpc>
              <a:spcBef>
                <a:spcPts val="1000"/>
              </a:spcBef>
              <a:spcAft>
                <a:spcPts val="0"/>
              </a:spcAft>
              <a:buSzPts val="2200"/>
              <a:buChar char="●"/>
            </a:pPr>
            <a:r>
              <a:rPr lang="en-US" sz="2200"/>
              <a:t>kognitīvā skala (81 pants):</a:t>
            </a:r>
            <a:endParaRPr sz="2200"/>
          </a:p>
          <a:p>
            <a:pPr marL="914400" lvl="1" indent="-368300" algn="just" rtl="0">
              <a:lnSpc>
                <a:spcPct val="100000"/>
              </a:lnSpc>
              <a:spcBef>
                <a:spcPts val="1000"/>
              </a:spcBef>
              <a:spcAft>
                <a:spcPts val="0"/>
              </a:spcAft>
              <a:buSzPts val="2200"/>
              <a:buChar char="○"/>
            </a:pPr>
            <a:r>
              <a:rPr lang="en-US" sz="2200"/>
              <a:t>vizuālās spējas, uzmanība, atmiņa, sensorimotorika, vides izpēte un manipulācija, jēdzienu veidošana;</a:t>
            </a:r>
            <a:endParaRPr sz="2200"/>
          </a:p>
          <a:p>
            <a:pPr marL="457200" lvl="0" indent="-368300" algn="just" rtl="0">
              <a:lnSpc>
                <a:spcPct val="100000"/>
              </a:lnSpc>
              <a:spcBef>
                <a:spcPts val="1000"/>
              </a:spcBef>
              <a:spcAft>
                <a:spcPts val="0"/>
              </a:spcAft>
              <a:buSzPts val="2200"/>
              <a:buChar char="●"/>
            </a:pPr>
            <a:r>
              <a:rPr lang="en-US" sz="2200"/>
              <a:t>valodas skala:</a:t>
            </a:r>
            <a:endParaRPr sz="2200"/>
          </a:p>
          <a:p>
            <a:pPr marL="914400" lvl="1" indent="-368300" algn="just" rtl="0">
              <a:lnSpc>
                <a:spcPct val="100000"/>
              </a:lnSpc>
              <a:spcBef>
                <a:spcPts val="1000"/>
              </a:spcBef>
              <a:spcAft>
                <a:spcPts val="0"/>
              </a:spcAft>
              <a:buSzPts val="2200"/>
              <a:buChar char="○"/>
            </a:pPr>
            <a:r>
              <a:rPr lang="en-US" sz="2200"/>
              <a:t>receptīvā valoda (42 panti), un ekspresīvā valoda (37 panti),</a:t>
            </a:r>
            <a:endParaRPr sz="2200"/>
          </a:p>
          <a:p>
            <a:pPr marL="457200" lvl="0" indent="-368300" algn="just" rtl="0">
              <a:lnSpc>
                <a:spcPct val="100000"/>
              </a:lnSpc>
              <a:spcBef>
                <a:spcPts val="1000"/>
              </a:spcBef>
              <a:spcAft>
                <a:spcPts val="0"/>
              </a:spcAft>
              <a:buSzPts val="2200"/>
              <a:buChar char="●"/>
            </a:pPr>
            <a:r>
              <a:rPr lang="en-US" sz="2200"/>
              <a:t>motorā skala:</a:t>
            </a:r>
            <a:endParaRPr sz="2200"/>
          </a:p>
          <a:p>
            <a:pPr marL="914400" lvl="1" indent="-368300" algn="just" rtl="0">
              <a:lnSpc>
                <a:spcPct val="100000"/>
              </a:lnSpc>
              <a:spcBef>
                <a:spcPts val="1000"/>
              </a:spcBef>
              <a:spcAft>
                <a:spcPts val="0"/>
              </a:spcAft>
              <a:buSzPts val="2200"/>
              <a:buChar char="○"/>
            </a:pPr>
            <a:r>
              <a:rPr lang="en-US" sz="2200"/>
              <a:t>lielā motorika (58 panti) un sīkā motorika (46 panti).</a:t>
            </a:r>
            <a:endParaRPr sz="2200"/>
          </a:p>
        </p:txBody>
      </p:sp>
      <p:sp>
        <p:nvSpPr>
          <p:cNvPr id="472" name="Google Shape;472;g2e939d57899_0_0"/>
          <p:cNvSpPr txBox="1">
            <a:spLocks noGrp="1"/>
          </p:cNvSpPr>
          <p:nvPr>
            <p:ph type="body" idx="4"/>
          </p:nvPr>
        </p:nvSpPr>
        <p:spPr>
          <a:xfrm>
            <a:off x="6172200" y="1820675"/>
            <a:ext cx="5183100" cy="47163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0" lvl="0" indent="0" algn="l" rtl="0">
              <a:lnSpc>
                <a:spcPct val="90000"/>
              </a:lnSpc>
              <a:spcBef>
                <a:spcPts val="1000"/>
              </a:spcBef>
              <a:spcAft>
                <a:spcPts val="0"/>
              </a:spcAft>
              <a:buSzPct val="81081"/>
              <a:buNone/>
            </a:pPr>
            <a:r>
              <a:rPr lang="en-US" sz="2400" b="1"/>
              <a:t>4. un 5. skalai ir aptaujas forma, ko dod aizpildīt vecākiem</a:t>
            </a:r>
            <a:endParaRPr sz="2400" b="1"/>
          </a:p>
          <a:p>
            <a:pPr marL="457200" lvl="0" indent="-358140" algn="just" rtl="0">
              <a:lnSpc>
                <a:spcPct val="100000"/>
              </a:lnSpc>
              <a:spcBef>
                <a:spcPts val="600"/>
              </a:spcBef>
              <a:spcAft>
                <a:spcPts val="0"/>
              </a:spcAft>
              <a:buSzPct val="100000"/>
              <a:buChar char="●"/>
            </a:pPr>
            <a:r>
              <a:rPr lang="en-US" sz="2400"/>
              <a:t>sociāli emocionālā skala,</a:t>
            </a:r>
            <a:endParaRPr sz="2400"/>
          </a:p>
          <a:p>
            <a:pPr marL="914400" lvl="1" indent="-358140" algn="just" rtl="0">
              <a:lnSpc>
                <a:spcPct val="100000"/>
              </a:lnSpc>
              <a:spcBef>
                <a:spcPts val="600"/>
              </a:spcBef>
              <a:spcAft>
                <a:spcPts val="0"/>
              </a:spcAft>
              <a:buSzPct val="100000"/>
              <a:buChar char="○"/>
            </a:pPr>
            <a:r>
              <a:rPr lang="en-US"/>
              <a:t>komunikācija, pašregulācija;</a:t>
            </a:r>
            <a:endParaRPr sz="2400"/>
          </a:p>
          <a:p>
            <a:pPr marL="457200" lvl="0" indent="-358140" algn="just" rtl="0">
              <a:lnSpc>
                <a:spcPct val="100000"/>
              </a:lnSpc>
              <a:spcBef>
                <a:spcPts val="0"/>
              </a:spcBef>
              <a:spcAft>
                <a:spcPts val="0"/>
              </a:spcAft>
              <a:buSzPct val="100000"/>
              <a:buChar char="●"/>
            </a:pPr>
            <a:r>
              <a:rPr lang="en-US" sz="2400"/>
              <a:t>adaptīvās uzvedības skala (120 panti)).</a:t>
            </a:r>
            <a:endParaRPr sz="2400"/>
          </a:p>
          <a:p>
            <a:pPr marL="914400" lvl="1" indent="-358140" algn="just" rtl="0">
              <a:lnSpc>
                <a:spcPct val="100000"/>
              </a:lnSpc>
              <a:spcBef>
                <a:spcPts val="0"/>
              </a:spcBef>
              <a:spcAft>
                <a:spcPts val="0"/>
              </a:spcAft>
              <a:buSzPct val="100000"/>
              <a:buChar char="○"/>
            </a:pPr>
            <a:r>
              <a:rPr lang="en-US"/>
              <a:t>klausīšanās un sapratne, runāšana, pašaprūpe, paļaušanās uz citiem, rotaļāšanās.</a:t>
            </a:r>
            <a:endParaRPr sz="2400"/>
          </a:p>
          <a:p>
            <a:pPr marL="0" lvl="0" indent="0" algn="just" rtl="0">
              <a:lnSpc>
                <a:spcPct val="100000"/>
              </a:lnSpc>
              <a:spcBef>
                <a:spcPts val="0"/>
              </a:spcBef>
              <a:spcAft>
                <a:spcPts val="0"/>
              </a:spcAft>
              <a:buSzPct val="81081"/>
              <a:buNone/>
            </a:pPr>
            <a:endParaRPr sz="2400"/>
          </a:p>
          <a:p>
            <a:pPr marL="0" lvl="0" indent="0" algn="just" rtl="0">
              <a:lnSpc>
                <a:spcPct val="100000"/>
              </a:lnSpc>
              <a:spcBef>
                <a:spcPts val="0"/>
              </a:spcBef>
              <a:spcAft>
                <a:spcPts val="0"/>
              </a:spcAft>
              <a:buSzPct val="81081"/>
              <a:buNone/>
            </a:pPr>
            <a:r>
              <a:rPr lang="en-US" sz="2400"/>
              <a:t>Adaptīvās uzvedības skala balstās uz </a:t>
            </a:r>
            <a:r>
              <a:rPr lang="en-US" sz="2400" i="1"/>
              <a:t>Vineland-3 Domain </a:t>
            </a:r>
            <a:r>
              <a:rPr lang="en-US" sz="2400"/>
              <a:t>(īsā forma) vecāku aptauju, līdz ar to šie abi instrumenti ir savstarpēji saistīti. Latvijā šobrīd ir adaptēta </a:t>
            </a:r>
            <a:r>
              <a:rPr lang="en-US" sz="2400" i="1"/>
              <a:t>Vineland-3 Domain </a:t>
            </a:r>
            <a:r>
              <a:rPr lang="en-US" sz="2400"/>
              <a:t>vecāku forma.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e8d7002e56_0_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latin typeface="Play" panose="020B0604020202020204" charset="0"/>
                <a:ea typeface="Arial"/>
                <a:cs typeface="Arial"/>
                <a:sym typeface="Arial"/>
              </a:rPr>
              <a:t>PLS-5 tests</a:t>
            </a:r>
            <a:endParaRPr dirty="0">
              <a:latin typeface="Play" panose="020B0604020202020204" charset="0"/>
              <a:ea typeface="Arial"/>
              <a:cs typeface="Arial"/>
              <a:sym typeface="Arial"/>
            </a:endParaRPr>
          </a:p>
        </p:txBody>
      </p:sp>
      <p:sp>
        <p:nvSpPr>
          <p:cNvPr id="479" name="Google Shape;479;g2e8d7002e56_0_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480" name="Google Shape;480;g2e8d7002e56_0_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pic>
        <p:nvPicPr>
          <p:cNvPr id="481" name="Google Shape;481;g2e8d7002e56_0_37"/>
          <p:cNvPicPr preferRelativeResize="0"/>
          <p:nvPr/>
        </p:nvPicPr>
        <p:blipFill rotWithShape="1">
          <a:blip r:embed="rId3">
            <a:alphaModFix/>
          </a:blip>
          <a:srcRect/>
          <a:stretch/>
        </p:blipFill>
        <p:spPr>
          <a:xfrm>
            <a:off x="1137900" y="1404757"/>
            <a:ext cx="9782775" cy="48913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e8d7002e56_0_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1200"/>
              </a:spcBef>
              <a:spcAft>
                <a:spcPts val="1200"/>
              </a:spcAft>
              <a:buClr>
                <a:schemeClr val="dk1"/>
              </a:buClr>
              <a:buSzPts val="440"/>
              <a:buFont typeface="Arial"/>
              <a:buNone/>
            </a:pPr>
            <a:r>
              <a:rPr lang="en-US" sz="3200" b="1" dirty="0">
                <a:latin typeface="Play" panose="020B0604020202020204" charset="0"/>
                <a:ea typeface="Arial"/>
                <a:cs typeface="Arial"/>
                <a:sym typeface="Arial"/>
              </a:rPr>
              <a:t>PLS-5</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Pirmsskolas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valodas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skalas</a:t>
            </a:r>
            <a:r>
              <a:rPr lang="en-US" sz="3200" dirty="0">
                <a:latin typeface="Play" panose="020B0604020202020204" charset="0"/>
                <a:ea typeface="Arial"/>
                <a:cs typeface="Arial"/>
                <a:sym typeface="Arial"/>
              </a:rPr>
              <a:t>, 5.izdevums. </a:t>
            </a:r>
            <a:r>
              <a:rPr lang="en-US" sz="3200" dirty="0" err="1">
                <a:latin typeface="Play" panose="020B0604020202020204" charset="0"/>
                <a:ea typeface="Arial"/>
                <a:cs typeface="Arial"/>
                <a:sym typeface="Arial"/>
              </a:rPr>
              <a:t>Testa</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formāts</a:t>
            </a:r>
            <a:r>
              <a:rPr lang="en-US" sz="3200" dirty="0">
                <a:latin typeface="Play" panose="020B0604020202020204" charset="0"/>
                <a:ea typeface="Arial"/>
                <a:cs typeface="Arial"/>
                <a:sym typeface="Arial"/>
              </a:rPr>
              <a:t> un </a:t>
            </a:r>
            <a:r>
              <a:rPr lang="en-US" sz="3200" dirty="0" err="1">
                <a:latin typeface="Play" panose="020B0604020202020204" charset="0"/>
                <a:ea typeface="Arial"/>
                <a:cs typeface="Arial"/>
                <a:sym typeface="Arial"/>
              </a:rPr>
              <a:t>aptaujas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veida</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formāts</a:t>
            </a:r>
            <a:endParaRPr sz="3200" dirty="0">
              <a:latin typeface="Play" panose="020B0604020202020204" charset="0"/>
              <a:ea typeface="Arial"/>
              <a:cs typeface="Arial"/>
              <a:sym typeface="Arial"/>
            </a:endParaRPr>
          </a:p>
        </p:txBody>
      </p:sp>
      <p:sp>
        <p:nvSpPr>
          <p:cNvPr id="488" name="Google Shape;488;g2e8d7002e56_0_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440"/>
              <a:buFont typeface="Arial"/>
              <a:buNone/>
            </a:pPr>
            <a:r>
              <a:rPr lang="en-US" sz="2400" b="1"/>
              <a:t>Testa oriģinālais nosaukums</a:t>
            </a:r>
            <a:r>
              <a:rPr lang="en-US" sz="2400"/>
              <a:t>: </a:t>
            </a:r>
            <a:endParaRPr sz="2400"/>
          </a:p>
          <a:p>
            <a:pPr marL="0" lvl="0" indent="0" algn="l" rtl="0">
              <a:lnSpc>
                <a:spcPct val="100000"/>
              </a:lnSpc>
              <a:spcBef>
                <a:spcPts val="1200"/>
              </a:spcBef>
              <a:spcAft>
                <a:spcPts val="0"/>
              </a:spcAft>
              <a:buClr>
                <a:schemeClr val="dk1"/>
              </a:buClr>
              <a:buSzPts val="440"/>
              <a:buFont typeface="Arial"/>
              <a:buNone/>
            </a:pPr>
            <a:r>
              <a:rPr lang="en-US" sz="2400"/>
              <a:t>Preschool Language Scales, Fifth Edition (PLS-5) (Zimmerman, I. L.,  Steiner, V. G., &amp; Pond, R. E.).</a:t>
            </a:r>
            <a:endParaRPr sz="2400"/>
          </a:p>
          <a:p>
            <a:pPr marL="0" lvl="0" indent="0" algn="l" rtl="0">
              <a:lnSpc>
                <a:spcPct val="100000"/>
              </a:lnSpc>
              <a:spcBef>
                <a:spcPts val="1200"/>
              </a:spcBef>
              <a:spcAft>
                <a:spcPts val="0"/>
              </a:spcAft>
              <a:buClr>
                <a:schemeClr val="dk1"/>
              </a:buClr>
              <a:buSzPts val="440"/>
              <a:buFont typeface="Arial"/>
              <a:buNone/>
            </a:pPr>
            <a:r>
              <a:rPr lang="en-US" sz="2400" b="1"/>
              <a:t>Izdevējs</a:t>
            </a:r>
            <a:r>
              <a:rPr lang="en-US" sz="2400"/>
              <a:t>: Pearson izdevniecība</a:t>
            </a:r>
            <a:endParaRPr sz="2400"/>
          </a:p>
          <a:p>
            <a:pPr marL="0" lvl="0" indent="0" algn="l" rtl="0">
              <a:lnSpc>
                <a:spcPct val="100000"/>
              </a:lnSpc>
              <a:spcBef>
                <a:spcPts val="1200"/>
              </a:spcBef>
              <a:spcAft>
                <a:spcPts val="0"/>
              </a:spcAft>
              <a:buClr>
                <a:schemeClr val="dk1"/>
              </a:buClr>
              <a:buSzPts val="440"/>
              <a:buFont typeface="Arial"/>
              <a:buNone/>
            </a:pPr>
            <a:r>
              <a:rPr lang="en-US" sz="2400" b="1"/>
              <a:t>Gads</a:t>
            </a:r>
            <a:r>
              <a:rPr lang="en-US" sz="2400"/>
              <a:t>: 2011</a:t>
            </a:r>
            <a:endParaRPr sz="2400"/>
          </a:p>
          <a:p>
            <a:pPr marL="0" lvl="0" indent="0" algn="l" rtl="0">
              <a:lnSpc>
                <a:spcPct val="100000"/>
              </a:lnSpc>
              <a:spcBef>
                <a:spcPts val="1200"/>
              </a:spcBef>
              <a:spcAft>
                <a:spcPts val="0"/>
              </a:spcAft>
              <a:buClr>
                <a:schemeClr val="dk1"/>
              </a:buClr>
              <a:buSzPts val="440"/>
              <a:buFont typeface="Arial"/>
              <a:buNone/>
            </a:pPr>
            <a:r>
              <a:rPr lang="en-US" sz="2400" b="1"/>
              <a:t>Vecums testēšanai</a:t>
            </a:r>
            <a:r>
              <a:rPr lang="en-US" sz="2400"/>
              <a:t>: no 0 gadiem - 7 gadiem un 11 mēnešiem.</a:t>
            </a:r>
            <a:endParaRPr sz="2400"/>
          </a:p>
          <a:p>
            <a:pPr marL="0" lvl="0" indent="0" algn="l" rtl="0">
              <a:lnSpc>
                <a:spcPct val="100000"/>
              </a:lnSpc>
              <a:spcBef>
                <a:spcPts val="1200"/>
              </a:spcBef>
              <a:spcAft>
                <a:spcPts val="1200"/>
              </a:spcAft>
              <a:buClr>
                <a:schemeClr val="dk1"/>
              </a:buClr>
              <a:buSzPts val="440"/>
              <a:buFont typeface="Arial"/>
              <a:buNone/>
            </a:pPr>
            <a:r>
              <a:rPr lang="en-US" sz="2400"/>
              <a:t>Ir uzsāktas sarunas starp LU un testa izplatītājiem par standartizācijas licences iegūšanu.</a:t>
            </a:r>
            <a:endParaRPr sz="2400"/>
          </a:p>
        </p:txBody>
      </p:sp>
      <p:sp>
        <p:nvSpPr>
          <p:cNvPr id="489" name="Google Shape;489;g2e8d7002e56_0_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2e939d57899_0_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96" name="Google Shape;496;g2e939d57899_0_122"/>
          <p:cNvPicPr preferRelativeResize="0"/>
          <p:nvPr/>
        </p:nvPicPr>
        <p:blipFill rotWithShape="1">
          <a:blip r:embed="rId3">
            <a:alphaModFix/>
          </a:blip>
          <a:srcRect/>
          <a:stretch/>
        </p:blipFill>
        <p:spPr>
          <a:xfrm>
            <a:off x="152400" y="976788"/>
            <a:ext cx="11887202" cy="490441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2e939d57899_0_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75"/>
              <a:buFont typeface="Arial"/>
              <a:buNone/>
            </a:pPr>
            <a:r>
              <a:rPr lang="en-US" sz="3200" dirty="0">
                <a:latin typeface="Arial"/>
                <a:ea typeface="Arial"/>
                <a:cs typeface="Arial"/>
                <a:sym typeface="Arial"/>
              </a:rPr>
              <a:t>PLS-5 </a:t>
            </a:r>
            <a:r>
              <a:rPr lang="en-US" sz="3200" dirty="0" err="1">
                <a:latin typeface="Arial"/>
                <a:ea typeface="Arial"/>
                <a:cs typeface="Arial"/>
                <a:sym typeface="Arial"/>
              </a:rPr>
              <a:t>testa</a:t>
            </a:r>
            <a:r>
              <a:rPr lang="en-US" sz="3200" dirty="0">
                <a:latin typeface="Arial"/>
                <a:ea typeface="Arial"/>
                <a:cs typeface="Arial"/>
                <a:sym typeface="Arial"/>
              </a:rPr>
              <a:t> </a:t>
            </a:r>
            <a:r>
              <a:rPr lang="en-US" sz="3200" dirty="0" err="1">
                <a:latin typeface="Play" panose="020B0604020202020204" charset="0"/>
                <a:ea typeface="Arial"/>
                <a:cs typeface="Arial"/>
                <a:sym typeface="Arial"/>
              </a:rPr>
              <a:t>struktūra</a:t>
            </a:r>
            <a:endParaRPr dirty="0">
              <a:latin typeface="Play" panose="020B0604020202020204" charset="0"/>
            </a:endParaRPr>
          </a:p>
        </p:txBody>
      </p:sp>
      <p:sp>
        <p:nvSpPr>
          <p:cNvPr id="503" name="Google Shape;503;g2e939d57899_0_9"/>
          <p:cNvSpPr txBox="1">
            <a:spLocks noGrp="1"/>
          </p:cNvSpPr>
          <p:nvPr>
            <p:ph type="body" idx="1"/>
          </p:nvPr>
        </p:nvSpPr>
        <p:spPr>
          <a:xfrm>
            <a:off x="838200" y="1825625"/>
            <a:ext cx="5181600" cy="43512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40"/>
              <a:buFont typeface="Arial"/>
              <a:buNone/>
            </a:pPr>
            <a:r>
              <a:rPr lang="en-US" sz="2200"/>
              <a:t>Testam ir divas </a:t>
            </a:r>
            <a:r>
              <a:rPr lang="en-US" sz="2200" b="1"/>
              <a:t>pamata skalas:</a:t>
            </a:r>
            <a:endParaRPr sz="2200" b="1"/>
          </a:p>
          <a:p>
            <a:pPr marL="0" lvl="0" indent="0" algn="l" rtl="0">
              <a:lnSpc>
                <a:spcPct val="100000"/>
              </a:lnSpc>
              <a:spcBef>
                <a:spcPts val="0"/>
              </a:spcBef>
              <a:spcAft>
                <a:spcPts val="0"/>
              </a:spcAft>
              <a:buClr>
                <a:schemeClr val="dk1"/>
              </a:buClr>
              <a:buSzPts val="440"/>
              <a:buFont typeface="Arial"/>
              <a:buNone/>
            </a:pPr>
            <a:endParaRPr sz="2200"/>
          </a:p>
          <a:p>
            <a:pPr marL="457200" lvl="0" indent="-368300" algn="l" rtl="0">
              <a:lnSpc>
                <a:spcPct val="100000"/>
              </a:lnSpc>
              <a:spcBef>
                <a:spcPts val="0"/>
              </a:spcBef>
              <a:spcAft>
                <a:spcPts val="0"/>
              </a:spcAft>
              <a:buSzPts val="2200"/>
              <a:buAutoNum type="arabicPeriod"/>
            </a:pPr>
            <a:r>
              <a:rPr lang="en-US" sz="2200"/>
              <a:t>Auditīvā izpratne,</a:t>
            </a:r>
            <a:endParaRPr sz="2200"/>
          </a:p>
          <a:p>
            <a:pPr marL="457200" lvl="0" indent="-368300" algn="l" rtl="0">
              <a:lnSpc>
                <a:spcPct val="100000"/>
              </a:lnSpc>
              <a:spcBef>
                <a:spcPts val="0"/>
              </a:spcBef>
              <a:spcAft>
                <a:spcPts val="0"/>
              </a:spcAft>
              <a:buSzPts val="2200"/>
              <a:buAutoNum type="arabicPeriod"/>
            </a:pPr>
            <a:r>
              <a:rPr lang="en-US" sz="2200"/>
              <a:t>Ekspresīvā komunikācija.</a:t>
            </a:r>
            <a:endParaRPr sz="2200"/>
          </a:p>
          <a:p>
            <a:pPr marL="0" lvl="0" indent="0" algn="l" rtl="0">
              <a:lnSpc>
                <a:spcPct val="100000"/>
              </a:lnSpc>
              <a:spcBef>
                <a:spcPts val="0"/>
              </a:spcBef>
              <a:spcAft>
                <a:spcPts val="0"/>
              </a:spcAft>
              <a:buSzPts val="1800"/>
              <a:buNone/>
            </a:pPr>
            <a:endParaRPr sz="2200"/>
          </a:p>
          <a:p>
            <a:pPr marL="0" lvl="0" indent="0" algn="l" rtl="0">
              <a:lnSpc>
                <a:spcPct val="100000"/>
              </a:lnSpc>
              <a:spcBef>
                <a:spcPts val="0"/>
              </a:spcBef>
              <a:spcAft>
                <a:spcPts val="0"/>
              </a:spcAft>
              <a:buClr>
                <a:schemeClr val="dk1"/>
              </a:buClr>
              <a:buSzPts val="440"/>
              <a:buFont typeface="Arial"/>
              <a:buNone/>
            </a:pPr>
            <a:r>
              <a:rPr lang="en-US" sz="2200"/>
              <a:t>Skalas veido </a:t>
            </a:r>
            <a:r>
              <a:rPr lang="en-US" sz="2200" b="1"/>
              <a:t>9 subtesti</a:t>
            </a:r>
            <a:r>
              <a:rPr lang="en-US" sz="2200"/>
              <a:t>:</a:t>
            </a:r>
            <a:endParaRPr sz="2200"/>
          </a:p>
          <a:p>
            <a:pPr marL="457200" lvl="0" indent="-368300" algn="l" rtl="0">
              <a:lnSpc>
                <a:spcPct val="100000"/>
              </a:lnSpc>
              <a:spcBef>
                <a:spcPts val="0"/>
              </a:spcBef>
              <a:spcAft>
                <a:spcPts val="0"/>
              </a:spcAft>
              <a:buSzPts val="2200"/>
              <a:buAutoNum type="arabicPeriod"/>
            </a:pPr>
            <a:r>
              <a:rPr lang="en-US" sz="2200"/>
              <a:t>Uzmanība</a:t>
            </a:r>
            <a:endParaRPr sz="2200"/>
          </a:p>
          <a:p>
            <a:pPr marL="914400" lvl="1" indent="-368300" algn="l" rtl="0">
              <a:lnSpc>
                <a:spcPct val="100000"/>
              </a:lnSpc>
              <a:spcBef>
                <a:spcPts val="0"/>
              </a:spcBef>
              <a:spcAft>
                <a:spcPts val="0"/>
              </a:spcAft>
              <a:buSzPts val="2200"/>
              <a:buAutoNum type="alphaLcPeriod"/>
            </a:pPr>
            <a:r>
              <a:rPr lang="en-US" sz="2200"/>
              <a:t>uz cilvēkiem,</a:t>
            </a:r>
            <a:endParaRPr sz="2200"/>
          </a:p>
          <a:p>
            <a:pPr marL="914400" lvl="1" indent="-368300" algn="l" rtl="0">
              <a:lnSpc>
                <a:spcPct val="100000"/>
              </a:lnSpc>
              <a:spcBef>
                <a:spcPts val="0"/>
              </a:spcBef>
              <a:spcAft>
                <a:spcPts val="0"/>
              </a:spcAft>
              <a:buSzPts val="2200"/>
              <a:buAutoNum type="alphaLcPeriod"/>
            </a:pPr>
            <a:r>
              <a:rPr lang="en-US" sz="2200"/>
              <a:t>uz vidi,</a:t>
            </a:r>
            <a:endParaRPr sz="2200"/>
          </a:p>
          <a:p>
            <a:pPr marL="457200" lvl="0" indent="-368300" algn="l" rtl="0">
              <a:lnSpc>
                <a:spcPct val="100000"/>
              </a:lnSpc>
              <a:spcBef>
                <a:spcPts val="0"/>
              </a:spcBef>
              <a:spcAft>
                <a:spcPts val="0"/>
              </a:spcAft>
              <a:buSzPts val="2200"/>
              <a:buAutoNum type="arabicPeriod"/>
            </a:pPr>
            <a:r>
              <a:rPr lang="en-US" sz="2200"/>
              <a:t>Spēlēšanās</a:t>
            </a:r>
            <a:endParaRPr sz="2200"/>
          </a:p>
          <a:p>
            <a:pPr marL="457200" lvl="0" indent="-368300" algn="l" rtl="0">
              <a:lnSpc>
                <a:spcPct val="100000"/>
              </a:lnSpc>
              <a:spcBef>
                <a:spcPts val="0"/>
              </a:spcBef>
              <a:spcAft>
                <a:spcPts val="0"/>
              </a:spcAft>
              <a:buSzPts val="2200"/>
              <a:buAutoNum type="arabicPeriod"/>
            </a:pPr>
            <a:r>
              <a:rPr lang="en-US" sz="2200"/>
              <a:t>Žesti</a:t>
            </a:r>
            <a:endParaRPr sz="2200"/>
          </a:p>
          <a:p>
            <a:pPr marL="457200" lvl="0" indent="-368300" algn="l" rtl="0">
              <a:lnSpc>
                <a:spcPct val="100000"/>
              </a:lnSpc>
              <a:spcBef>
                <a:spcPts val="0"/>
              </a:spcBef>
              <a:spcAft>
                <a:spcPts val="0"/>
              </a:spcAft>
              <a:buSzPts val="2200"/>
              <a:buAutoNum type="arabicPeriod"/>
            </a:pPr>
            <a:r>
              <a:rPr lang="en-US" sz="2200"/>
              <a:t>Artikulācija</a:t>
            </a:r>
            <a:endParaRPr sz="2200"/>
          </a:p>
          <a:p>
            <a:pPr marL="0" lvl="0" indent="0" algn="l" rtl="0">
              <a:lnSpc>
                <a:spcPct val="100000"/>
              </a:lnSpc>
              <a:spcBef>
                <a:spcPts val="0"/>
              </a:spcBef>
              <a:spcAft>
                <a:spcPts val="0"/>
              </a:spcAft>
              <a:buSzPts val="440"/>
              <a:buNone/>
            </a:pPr>
            <a:endParaRPr sz="2200"/>
          </a:p>
        </p:txBody>
      </p:sp>
      <p:sp>
        <p:nvSpPr>
          <p:cNvPr id="504" name="Google Shape;504;g2e939d57899_0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
        <p:nvSpPr>
          <p:cNvPr id="505" name="Google Shape;505;g2e939d57899_0_9"/>
          <p:cNvSpPr txBox="1">
            <a:spLocks noGrp="1"/>
          </p:cNvSpPr>
          <p:nvPr>
            <p:ph type="body" idx="2"/>
          </p:nvPr>
        </p:nvSpPr>
        <p:spPr>
          <a:xfrm>
            <a:off x="6172200" y="1825625"/>
            <a:ext cx="5181600" cy="43512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200"/>
              <a:t>5. Sociālā komunikācija</a:t>
            </a:r>
            <a:endParaRPr sz="2200"/>
          </a:p>
          <a:p>
            <a:pPr marL="0" lvl="0" indent="0" algn="l" rtl="0">
              <a:lnSpc>
                <a:spcPct val="100000"/>
              </a:lnSpc>
              <a:spcBef>
                <a:spcPts val="0"/>
              </a:spcBef>
              <a:spcAft>
                <a:spcPts val="0"/>
              </a:spcAft>
              <a:buSzPts val="1800"/>
              <a:buNone/>
            </a:pPr>
            <a:r>
              <a:rPr lang="en-US" sz="2200"/>
              <a:t>6. Semantika:</a:t>
            </a:r>
            <a:endParaRPr sz="2200"/>
          </a:p>
          <a:p>
            <a:pPr marL="457200" lvl="0" indent="-368300" algn="l" rtl="0">
              <a:lnSpc>
                <a:spcPct val="100000"/>
              </a:lnSpc>
              <a:spcBef>
                <a:spcPts val="0"/>
              </a:spcBef>
              <a:spcAft>
                <a:spcPts val="0"/>
              </a:spcAft>
              <a:buSzPts val="2200"/>
              <a:buChar char="•"/>
            </a:pPr>
            <a:r>
              <a:rPr lang="en-US" sz="2200"/>
              <a:t>vārdu krājums,</a:t>
            </a:r>
            <a:endParaRPr sz="2200"/>
          </a:p>
          <a:p>
            <a:pPr marL="457200" lvl="0" indent="-368300" algn="l" rtl="0">
              <a:lnSpc>
                <a:spcPct val="100000"/>
              </a:lnSpc>
              <a:spcBef>
                <a:spcPts val="0"/>
              </a:spcBef>
              <a:spcAft>
                <a:spcPts val="0"/>
              </a:spcAft>
              <a:buSzPts val="2200"/>
              <a:buChar char="•"/>
            </a:pPr>
            <a:r>
              <a:rPr lang="en-US" sz="2200"/>
              <a:t>kvalitatīvie jēdzieni,</a:t>
            </a:r>
            <a:endParaRPr sz="2200"/>
          </a:p>
          <a:p>
            <a:pPr marL="457200" lvl="0" indent="-368300" algn="l" rtl="0">
              <a:lnSpc>
                <a:spcPct val="100000"/>
              </a:lnSpc>
              <a:spcBef>
                <a:spcPts val="0"/>
              </a:spcBef>
              <a:spcAft>
                <a:spcPts val="0"/>
              </a:spcAft>
              <a:buSzPts val="2200"/>
              <a:buChar char="•"/>
            </a:pPr>
            <a:r>
              <a:rPr lang="en-US" sz="2200"/>
              <a:t>kvantitatīvie jēdzieni,</a:t>
            </a:r>
            <a:endParaRPr sz="2200"/>
          </a:p>
          <a:p>
            <a:pPr marL="457200" lvl="0" indent="-368300" algn="l" rtl="0">
              <a:lnSpc>
                <a:spcPct val="100000"/>
              </a:lnSpc>
              <a:spcBef>
                <a:spcPts val="0"/>
              </a:spcBef>
              <a:spcAft>
                <a:spcPts val="0"/>
              </a:spcAft>
              <a:buSzPts val="2200"/>
              <a:buChar char="•"/>
            </a:pPr>
            <a:r>
              <a:rPr lang="en-US" sz="2200"/>
              <a:t>telpiskie jēdzieni,</a:t>
            </a:r>
            <a:endParaRPr sz="2200"/>
          </a:p>
          <a:p>
            <a:pPr marL="457200" lvl="0" indent="-368300" algn="l" rtl="0">
              <a:lnSpc>
                <a:spcPct val="100000"/>
              </a:lnSpc>
              <a:spcBef>
                <a:spcPts val="0"/>
              </a:spcBef>
              <a:spcAft>
                <a:spcPts val="0"/>
              </a:spcAft>
              <a:buSzPts val="2200"/>
              <a:buChar char="•"/>
            </a:pPr>
            <a:r>
              <a:rPr lang="en-US" sz="2200"/>
              <a:t>laika / secības jēdzieni.</a:t>
            </a:r>
            <a:endParaRPr sz="2200"/>
          </a:p>
          <a:p>
            <a:pPr marL="0" lvl="0" indent="0" algn="l" rtl="0">
              <a:lnSpc>
                <a:spcPct val="100000"/>
              </a:lnSpc>
              <a:spcBef>
                <a:spcPts val="0"/>
              </a:spcBef>
              <a:spcAft>
                <a:spcPts val="0"/>
              </a:spcAft>
              <a:buSzPts val="1800"/>
              <a:buNone/>
            </a:pPr>
            <a:r>
              <a:rPr lang="en-US" sz="2200"/>
              <a:t>7. Valodas struktūra:</a:t>
            </a:r>
            <a:endParaRPr sz="2200"/>
          </a:p>
          <a:p>
            <a:pPr marL="457200" lvl="0" indent="-368300" algn="l" rtl="0">
              <a:lnSpc>
                <a:spcPct val="100000"/>
              </a:lnSpc>
              <a:spcBef>
                <a:spcPts val="0"/>
              </a:spcBef>
              <a:spcAft>
                <a:spcPts val="0"/>
              </a:spcAft>
              <a:buSzPts val="2200"/>
              <a:buChar char="•"/>
            </a:pPr>
            <a:r>
              <a:rPr lang="en-US" sz="2200"/>
              <a:t>morfoloģija,</a:t>
            </a:r>
            <a:endParaRPr sz="2200"/>
          </a:p>
          <a:p>
            <a:pPr marL="457200" lvl="0" indent="-368300" algn="l" rtl="0">
              <a:lnSpc>
                <a:spcPct val="100000"/>
              </a:lnSpc>
              <a:spcBef>
                <a:spcPts val="0"/>
              </a:spcBef>
              <a:spcAft>
                <a:spcPts val="0"/>
              </a:spcAft>
              <a:buSzPts val="2200"/>
              <a:buChar char="•"/>
            </a:pPr>
            <a:r>
              <a:rPr lang="en-US" sz="2200"/>
              <a:t>sintakse,</a:t>
            </a:r>
            <a:endParaRPr sz="2200"/>
          </a:p>
          <a:p>
            <a:pPr marL="0" lvl="0" indent="0" algn="l" rtl="0">
              <a:lnSpc>
                <a:spcPct val="100000"/>
              </a:lnSpc>
              <a:spcBef>
                <a:spcPts val="0"/>
              </a:spcBef>
              <a:spcAft>
                <a:spcPts val="0"/>
              </a:spcAft>
              <a:buSzPts val="1800"/>
              <a:buNone/>
            </a:pPr>
            <a:r>
              <a:rPr lang="en-US" sz="2200"/>
              <a:t>8. Integratīvās valodas prasmes</a:t>
            </a:r>
            <a:endParaRPr sz="2200"/>
          </a:p>
          <a:p>
            <a:pPr marL="0" lvl="0" indent="0" algn="l" rtl="0">
              <a:lnSpc>
                <a:spcPct val="100000"/>
              </a:lnSpc>
              <a:spcBef>
                <a:spcPts val="0"/>
              </a:spcBef>
              <a:spcAft>
                <a:spcPts val="0"/>
              </a:spcAft>
              <a:buSzPts val="1800"/>
              <a:buNone/>
            </a:pPr>
            <a:r>
              <a:rPr lang="en-US" sz="2200"/>
              <a:t>9. Agīnās lasīšanas prasmes.</a:t>
            </a:r>
            <a:endParaRPr sz="2200"/>
          </a:p>
          <a:p>
            <a:pPr marL="0" lvl="0" indent="0" algn="l" rtl="0">
              <a:lnSpc>
                <a:spcPct val="90000"/>
              </a:lnSpc>
              <a:spcBef>
                <a:spcPts val="1000"/>
              </a:spcBef>
              <a:spcAft>
                <a:spcPts val="0"/>
              </a:spcAft>
              <a:buSzPts val="1800"/>
              <a:buNone/>
            </a:pP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2e8d7002e56_0_52"/>
          <p:cNvSpPr txBox="1">
            <a:spLocks noGrp="1"/>
          </p:cNvSpPr>
          <p:nvPr>
            <p:ph type="title"/>
          </p:nvPr>
        </p:nvSpPr>
        <p:spPr>
          <a:xfrm>
            <a:off x="621625" y="1792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latin typeface="Play" panose="020B0604020202020204" charset="0"/>
                <a:ea typeface="Arial"/>
                <a:cs typeface="Arial"/>
                <a:sym typeface="Arial"/>
              </a:rPr>
              <a:t>Vineland-3 </a:t>
            </a:r>
            <a:r>
              <a:rPr lang="en-US" dirty="0" err="1">
                <a:latin typeface="Play" panose="020B0604020202020204" charset="0"/>
                <a:ea typeface="Arial"/>
                <a:cs typeface="Arial"/>
                <a:sym typeface="Arial"/>
              </a:rPr>
              <a:t>aptauju</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kopa</a:t>
            </a:r>
            <a:endParaRPr dirty="0">
              <a:latin typeface="Play" panose="020B0604020202020204" charset="0"/>
              <a:ea typeface="Arial"/>
              <a:cs typeface="Arial"/>
              <a:sym typeface="Arial"/>
            </a:endParaRPr>
          </a:p>
        </p:txBody>
      </p:sp>
      <p:sp>
        <p:nvSpPr>
          <p:cNvPr id="512" name="Google Shape;512;g2e8d7002e56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pic>
        <p:nvPicPr>
          <p:cNvPr id="513" name="Google Shape;513;g2e8d7002e56_0_52"/>
          <p:cNvPicPr preferRelativeResize="0"/>
          <p:nvPr/>
        </p:nvPicPr>
        <p:blipFill rotWithShape="1">
          <a:blip r:embed="rId3">
            <a:alphaModFix/>
          </a:blip>
          <a:srcRect/>
          <a:stretch/>
        </p:blipFill>
        <p:spPr>
          <a:xfrm>
            <a:off x="1014075" y="2318394"/>
            <a:ext cx="4044225" cy="3083350"/>
          </a:xfrm>
          <a:prstGeom prst="rect">
            <a:avLst/>
          </a:prstGeom>
          <a:noFill/>
          <a:ln>
            <a:noFill/>
          </a:ln>
        </p:spPr>
      </p:pic>
      <p:pic>
        <p:nvPicPr>
          <p:cNvPr id="514" name="Google Shape;514;g2e8d7002e56_0_52"/>
          <p:cNvPicPr preferRelativeResize="0"/>
          <p:nvPr/>
        </p:nvPicPr>
        <p:blipFill rotWithShape="1">
          <a:blip r:embed="rId4">
            <a:alphaModFix/>
          </a:blip>
          <a:srcRect/>
          <a:stretch/>
        </p:blipFill>
        <p:spPr>
          <a:xfrm>
            <a:off x="5164453" y="1363775"/>
            <a:ext cx="6189350" cy="4992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e939d57899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pic>
        <p:nvPicPr>
          <p:cNvPr id="521" name="Google Shape;521;g2e939d57899_0_129"/>
          <p:cNvPicPr preferRelativeResize="0"/>
          <p:nvPr/>
        </p:nvPicPr>
        <p:blipFill rotWithShape="1">
          <a:blip r:embed="rId3">
            <a:alphaModFix/>
          </a:blip>
          <a:srcRect/>
          <a:stretch/>
        </p:blipFill>
        <p:spPr>
          <a:xfrm>
            <a:off x="152400" y="963075"/>
            <a:ext cx="11887202" cy="49318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2e8d7002e56_0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sz="3200" b="1" dirty="0">
                <a:latin typeface="Play" panose="020B0604020202020204" charset="0"/>
                <a:ea typeface="Arial"/>
                <a:cs typeface="Arial"/>
                <a:sym typeface="Arial"/>
              </a:rPr>
              <a:t>Vineland-3</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Vainlendas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adaptīvās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uzvedības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aptaujas</a:t>
            </a:r>
            <a:r>
              <a:rPr lang="en-US" sz="3200" dirty="0">
                <a:latin typeface="Play" panose="020B0604020202020204" charset="0"/>
                <a:ea typeface="Arial"/>
                <a:cs typeface="Arial"/>
                <a:sym typeface="Arial"/>
              </a:rPr>
              <a:t>, </a:t>
            </a:r>
            <a:endParaRPr sz="3200" dirty="0">
              <a:latin typeface="Play" panose="020B0604020202020204" charset="0"/>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sz="3200" dirty="0">
                <a:latin typeface="Play" panose="020B0604020202020204" charset="0"/>
                <a:ea typeface="Arial"/>
                <a:cs typeface="Arial"/>
                <a:sym typeface="Arial"/>
              </a:rPr>
              <a:t>3. </a:t>
            </a:r>
            <a:r>
              <a:rPr lang="en-US" sz="3200" dirty="0" err="1">
                <a:latin typeface="Play" panose="020B0604020202020204" charset="0"/>
                <a:ea typeface="Arial"/>
                <a:cs typeface="Arial"/>
                <a:sym typeface="Arial"/>
              </a:rPr>
              <a:t>izdevums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Aptaujas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veida</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formāts</a:t>
            </a:r>
            <a:r>
              <a:rPr lang="en-US" sz="3200" dirty="0">
                <a:latin typeface="Play" panose="020B0604020202020204" charset="0"/>
                <a:ea typeface="Arial"/>
                <a:cs typeface="Arial"/>
                <a:sym typeface="Arial"/>
              </a:rPr>
              <a:t>.</a:t>
            </a:r>
            <a:endParaRPr dirty="0">
              <a:latin typeface="Play" panose="020B0604020202020204" charset="0"/>
            </a:endParaRPr>
          </a:p>
        </p:txBody>
      </p:sp>
      <p:sp>
        <p:nvSpPr>
          <p:cNvPr id="528" name="Google Shape;528;g2e8d7002e56_0_11"/>
          <p:cNvSpPr txBox="1">
            <a:spLocks noGrp="1"/>
          </p:cNvSpPr>
          <p:nvPr>
            <p:ph type="body" idx="1"/>
          </p:nvPr>
        </p:nvSpPr>
        <p:spPr>
          <a:xfrm>
            <a:off x="838200" y="1825625"/>
            <a:ext cx="10515600" cy="474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275"/>
              <a:buFont typeface="Arial"/>
              <a:buNone/>
            </a:pPr>
            <a:r>
              <a:rPr lang="en-US" sz="2400" b="1"/>
              <a:t>Aptaujas pilns oriģinālais nosaukums</a:t>
            </a:r>
            <a:r>
              <a:rPr lang="en-US" sz="2400"/>
              <a:t>: </a:t>
            </a:r>
            <a:endParaRPr sz="2400"/>
          </a:p>
          <a:p>
            <a:pPr marL="0" lvl="0" indent="0" algn="l" rtl="0">
              <a:lnSpc>
                <a:spcPct val="100000"/>
              </a:lnSpc>
              <a:spcBef>
                <a:spcPts val="1200"/>
              </a:spcBef>
              <a:spcAft>
                <a:spcPts val="0"/>
              </a:spcAft>
              <a:buClr>
                <a:schemeClr val="dk1"/>
              </a:buClr>
              <a:buSzPts val="275"/>
              <a:buFont typeface="Arial"/>
              <a:buNone/>
            </a:pPr>
            <a:r>
              <a:rPr lang="en-US" sz="2400"/>
              <a:t>Vineland Adaptive Behavior Scales, Third Edition (Vineland-3) (Cicchetti, D. V., Saulnier, C. A., &amp; Sparrow, S. S.)</a:t>
            </a:r>
            <a:endParaRPr sz="2400"/>
          </a:p>
          <a:p>
            <a:pPr marL="0" lvl="0" indent="0" algn="l" rtl="0">
              <a:lnSpc>
                <a:spcPct val="100000"/>
              </a:lnSpc>
              <a:spcBef>
                <a:spcPts val="1200"/>
              </a:spcBef>
              <a:spcAft>
                <a:spcPts val="0"/>
              </a:spcAft>
              <a:buClr>
                <a:schemeClr val="dk1"/>
              </a:buClr>
              <a:buSzPts val="275"/>
              <a:buFont typeface="Arial"/>
              <a:buNone/>
            </a:pPr>
            <a:r>
              <a:rPr lang="en-US" sz="2400" b="1"/>
              <a:t>Izdevējs</a:t>
            </a:r>
            <a:r>
              <a:rPr lang="en-US" sz="2400"/>
              <a:t>: Pearson izdevniecība</a:t>
            </a:r>
            <a:endParaRPr sz="2400"/>
          </a:p>
          <a:p>
            <a:pPr marL="0" lvl="0" indent="0" algn="l" rtl="0">
              <a:lnSpc>
                <a:spcPct val="100000"/>
              </a:lnSpc>
              <a:spcBef>
                <a:spcPts val="1200"/>
              </a:spcBef>
              <a:spcAft>
                <a:spcPts val="0"/>
              </a:spcAft>
              <a:buClr>
                <a:schemeClr val="dk1"/>
              </a:buClr>
              <a:buSzPts val="275"/>
              <a:buFont typeface="Arial"/>
              <a:buNone/>
            </a:pPr>
            <a:r>
              <a:rPr lang="en-US" sz="2400" b="1"/>
              <a:t>Gads</a:t>
            </a:r>
            <a:r>
              <a:rPr lang="en-US" sz="2400"/>
              <a:t>: 2016</a:t>
            </a:r>
            <a:endParaRPr sz="2400"/>
          </a:p>
          <a:p>
            <a:pPr marL="0" lvl="0" indent="0" algn="l" rtl="0">
              <a:lnSpc>
                <a:spcPct val="100000"/>
              </a:lnSpc>
              <a:spcBef>
                <a:spcPts val="1200"/>
              </a:spcBef>
              <a:spcAft>
                <a:spcPts val="0"/>
              </a:spcAft>
              <a:buClr>
                <a:schemeClr val="dk1"/>
              </a:buClr>
              <a:buSzPts val="275"/>
              <a:buFont typeface="Arial"/>
              <a:buNone/>
            </a:pPr>
            <a:r>
              <a:rPr lang="en-US" sz="2400" b="1"/>
              <a:t>Vecums testēšanai</a:t>
            </a:r>
            <a:r>
              <a:rPr lang="en-US" sz="2400"/>
              <a:t>: no 0 gadiem - 90 gadiem. Projekta ietvaros tiks standartizēts līdz 20 gadu vecumam.</a:t>
            </a:r>
            <a:endParaRPr sz="2400"/>
          </a:p>
          <a:p>
            <a:pPr marL="0" lvl="0" indent="0" algn="l" rtl="0">
              <a:lnSpc>
                <a:spcPct val="100000"/>
              </a:lnSpc>
              <a:spcBef>
                <a:spcPts val="1200"/>
              </a:spcBef>
              <a:spcAft>
                <a:spcPts val="1200"/>
              </a:spcAft>
              <a:buClr>
                <a:schemeClr val="dk1"/>
              </a:buClr>
              <a:buSzPts val="440"/>
              <a:buFont typeface="Arial"/>
              <a:buNone/>
            </a:pPr>
            <a:r>
              <a:rPr lang="en-US" sz="2400"/>
              <a:t>Ir uzsāktas sarunas starp LU un testa izplatītājiem par standartizācijas licences iegūšanu Vineland-3 padziļinātās novērtēšanas formām </a:t>
            </a:r>
            <a:r>
              <a:rPr lang="en-US" sz="2400" i="1"/>
              <a:t>Comprehensive </a:t>
            </a:r>
            <a:r>
              <a:rPr lang="en-US" sz="2400"/>
              <a:t>daļai, vecāku un skolotāju formai.</a:t>
            </a:r>
            <a:endParaRPr sz="2400"/>
          </a:p>
        </p:txBody>
      </p:sp>
      <p:sp>
        <p:nvSpPr>
          <p:cNvPr id="529" name="Google Shape;529;g2e8d7002e56_0_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e939d57899_0_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b="1" dirty="0">
                <a:latin typeface="Play" panose="020B0604020202020204" charset="0"/>
                <a:ea typeface="Arial"/>
                <a:cs typeface="Arial"/>
                <a:sym typeface="Arial"/>
              </a:rPr>
              <a:t>Vineland-3</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aptaujas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struktūra</a:t>
            </a:r>
            <a:endParaRPr dirty="0">
              <a:latin typeface="Play" panose="020B0604020202020204" charset="0"/>
            </a:endParaRPr>
          </a:p>
        </p:txBody>
      </p:sp>
      <p:sp>
        <p:nvSpPr>
          <p:cNvPr id="536" name="Google Shape;536;g2e939d57899_0_17"/>
          <p:cNvSpPr txBox="1">
            <a:spLocks noGrp="1"/>
          </p:cNvSpPr>
          <p:nvPr>
            <p:ph type="body" idx="1"/>
          </p:nvPr>
        </p:nvSpPr>
        <p:spPr>
          <a:xfrm>
            <a:off x="838200" y="1560100"/>
            <a:ext cx="10515600" cy="4796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SzPts val="2400"/>
              <a:buChar char="•"/>
            </a:pPr>
            <a:r>
              <a:rPr lang="en-US" sz="2400" dirty="0" err="1"/>
              <a:t>Aptauja</a:t>
            </a:r>
            <a:r>
              <a:rPr lang="en-US" sz="2400" dirty="0"/>
              <a:t> </a:t>
            </a:r>
            <a:r>
              <a:rPr lang="en-US" sz="2400" dirty="0" err="1"/>
              <a:t>sastāv</a:t>
            </a:r>
            <a:r>
              <a:rPr lang="en-US" sz="2400" dirty="0"/>
              <a:t> no </a:t>
            </a:r>
            <a:r>
              <a:rPr lang="en-US" sz="2400" b="1" dirty="0" err="1"/>
              <a:t>vecāku</a:t>
            </a:r>
            <a:r>
              <a:rPr lang="lv-LV" sz="2400" b="1" dirty="0"/>
              <a:t>/aizbildņu</a:t>
            </a:r>
            <a:r>
              <a:rPr lang="en-US" sz="2400" b="1" dirty="0"/>
              <a:t> un </a:t>
            </a:r>
            <a:r>
              <a:rPr lang="en-US" sz="2400" b="1" dirty="0" err="1"/>
              <a:t>skolotāju</a:t>
            </a:r>
            <a:r>
              <a:rPr lang="en-US" sz="2400" b="1" dirty="0"/>
              <a:t> </a:t>
            </a:r>
            <a:r>
              <a:rPr lang="en-US" sz="2400" b="1" dirty="0" err="1"/>
              <a:t>aptaujas</a:t>
            </a:r>
            <a:r>
              <a:rPr lang="en-US" sz="2400" b="1" dirty="0"/>
              <a:t> </a:t>
            </a:r>
            <a:r>
              <a:rPr lang="en-US" sz="2400" b="1" dirty="0" err="1"/>
              <a:t>formām</a:t>
            </a:r>
            <a:r>
              <a:rPr lang="en-US" sz="2400" dirty="0"/>
              <a:t>.</a:t>
            </a:r>
            <a:endParaRPr sz="2400" dirty="0"/>
          </a:p>
          <a:p>
            <a:pPr marL="457200" lvl="0" indent="-381000" algn="l" rtl="0">
              <a:lnSpc>
                <a:spcPct val="100000"/>
              </a:lnSpc>
              <a:spcBef>
                <a:spcPts val="600"/>
              </a:spcBef>
              <a:spcAft>
                <a:spcPts val="0"/>
              </a:spcAft>
              <a:buSzPts val="2400"/>
              <a:buChar char="•"/>
            </a:pPr>
            <a:r>
              <a:rPr lang="en-US" sz="2400" dirty="0" err="1"/>
              <a:t>Paredzētas</a:t>
            </a:r>
            <a:r>
              <a:rPr lang="en-US" sz="2400" dirty="0"/>
              <a:t> </a:t>
            </a:r>
            <a:r>
              <a:rPr lang="en-US" sz="2400" b="1" dirty="0" err="1"/>
              <a:t>intelektuālo</a:t>
            </a:r>
            <a:r>
              <a:rPr lang="en-US" sz="2400" b="1" dirty="0"/>
              <a:t> un </a:t>
            </a:r>
            <a:r>
              <a:rPr lang="en-US" sz="2400" b="1" dirty="0" err="1"/>
              <a:t>attīstības</a:t>
            </a:r>
            <a:r>
              <a:rPr lang="en-US" sz="2400" b="1" dirty="0"/>
              <a:t> </a:t>
            </a:r>
            <a:r>
              <a:rPr lang="en-US" sz="2400" b="1" dirty="0" err="1"/>
              <a:t>traucējumu</a:t>
            </a:r>
            <a:r>
              <a:rPr lang="en-US" sz="2400" b="1" dirty="0"/>
              <a:t> </a:t>
            </a:r>
            <a:r>
              <a:rPr lang="en-US" sz="2400" b="1" dirty="0" err="1"/>
              <a:t>identificēšanai</a:t>
            </a:r>
            <a:r>
              <a:rPr lang="en-US" sz="2400" dirty="0"/>
              <a:t>, </a:t>
            </a:r>
            <a:endParaRPr sz="2400" dirty="0"/>
          </a:p>
          <a:p>
            <a:pPr marL="914400" lvl="1" indent="-368300" algn="l" rtl="0">
              <a:lnSpc>
                <a:spcPct val="100000"/>
              </a:lnSpc>
              <a:spcBef>
                <a:spcPts val="600"/>
              </a:spcBef>
              <a:spcAft>
                <a:spcPts val="0"/>
              </a:spcAft>
              <a:buSzPts val="2200"/>
              <a:buChar char="•"/>
            </a:pPr>
            <a:r>
              <a:rPr lang="en-US" sz="2200" dirty="0" err="1"/>
              <a:t>kam</a:t>
            </a:r>
            <a:r>
              <a:rPr lang="en-US" sz="2200" dirty="0"/>
              <a:t> </a:t>
            </a:r>
            <a:r>
              <a:rPr lang="en-US" sz="2200" dirty="0" err="1"/>
              <a:t>pamatā</a:t>
            </a:r>
            <a:r>
              <a:rPr lang="en-US" sz="2200" dirty="0"/>
              <a:t> </a:t>
            </a:r>
            <a:r>
              <a:rPr lang="en-US" sz="2200" dirty="0" err="1"/>
              <a:t>ir</a:t>
            </a:r>
            <a:r>
              <a:rPr lang="en-US" sz="2200" dirty="0"/>
              <a:t> </a:t>
            </a:r>
            <a:r>
              <a:rPr lang="en-US" sz="2200" dirty="0" err="1"/>
              <a:t>traucējumi</a:t>
            </a:r>
            <a:r>
              <a:rPr lang="en-US" sz="2200" dirty="0"/>
              <a:t> </a:t>
            </a:r>
            <a:r>
              <a:rPr lang="en-US" sz="2200" dirty="0" err="1"/>
              <a:t>komunikācijas</a:t>
            </a:r>
            <a:r>
              <a:rPr lang="en-US" sz="2200" dirty="0"/>
              <a:t>, </a:t>
            </a:r>
            <a:r>
              <a:rPr lang="en-US" sz="2200" dirty="0" err="1"/>
              <a:t>ikdienas</a:t>
            </a:r>
            <a:r>
              <a:rPr lang="en-US" sz="2200" dirty="0"/>
              <a:t> </a:t>
            </a:r>
            <a:r>
              <a:rPr lang="en-US" sz="2200" dirty="0" err="1"/>
              <a:t>dzīves</a:t>
            </a:r>
            <a:r>
              <a:rPr lang="en-US" sz="2200" dirty="0"/>
              <a:t> </a:t>
            </a:r>
            <a:r>
              <a:rPr lang="en-US" sz="2200" dirty="0" err="1"/>
              <a:t>prasmēs</a:t>
            </a:r>
            <a:r>
              <a:rPr lang="en-US" sz="2200" dirty="0"/>
              <a:t> un </a:t>
            </a:r>
            <a:r>
              <a:rPr lang="en-US" sz="2200" dirty="0" err="1"/>
              <a:t>socializācijas</a:t>
            </a:r>
            <a:r>
              <a:rPr lang="en-US" sz="2200" dirty="0"/>
              <a:t> </a:t>
            </a:r>
            <a:r>
              <a:rPr lang="en-US" sz="2200" dirty="0" err="1"/>
              <a:t>prasmēs</a:t>
            </a:r>
            <a:r>
              <a:rPr lang="en-US" sz="2200" dirty="0"/>
              <a:t> (</a:t>
            </a:r>
            <a:r>
              <a:rPr lang="en-US" sz="2200" dirty="0" err="1"/>
              <a:t>intelektuālie</a:t>
            </a:r>
            <a:r>
              <a:rPr lang="en-US" sz="2200" dirty="0"/>
              <a:t> un </a:t>
            </a:r>
            <a:r>
              <a:rPr lang="en-US" sz="2200" dirty="0" err="1"/>
              <a:t>attīstības</a:t>
            </a:r>
            <a:r>
              <a:rPr lang="en-US" sz="2200" dirty="0"/>
              <a:t> </a:t>
            </a:r>
            <a:r>
              <a:rPr lang="en-US" sz="2200" dirty="0" err="1"/>
              <a:t>traucējumi</a:t>
            </a:r>
            <a:r>
              <a:rPr lang="en-US" sz="2200" dirty="0"/>
              <a:t>, </a:t>
            </a:r>
            <a:r>
              <a:rPr lang="en-US" sz="2200" dirty="0" err="1"/>
              <a:t>autiskā</a:t>
            </a:r>
            <a:r>
              <a:rPr lang="en-US" sz="2200" dirty="0"/>
              <a:t> </a:t>
            </a:r>
            <a:r>
              <a:rPr lang="en-US" sz="2200" dirty="0" err="1"/>
              <a:t>spektra</a:t>
            </a:r>
            <a:r>
              <a:rPr lang="en-US" sz="2200" dirty="0"/>
              <a:t> </a:t>
            </a:r>
            <a:r>
              <a:rPr lang="en-US" sz="2200" dirty="0" err="1"/>
              <a:t>traucējumi</a:t>
            </a:r>
            <a:r>
              <a:rPr lang="en-US" sz="2200" dirty="0"/>
              <a:t> (AST), UDHT,  </a:t>
            </a:r>
            <a:r>
              <a:rPr lang="en-US" sz="2200" dirty="0" err="1"/>
              <a:t>pēctraumatiski</a:t>
            </a:r>
            <a:r>
              <a:rPr lang="en-US" sz="2200" dirty="0"/>
              <a:t> </a:t>
            </a:r>
            <a:r>
              <a:rPr lang="en-US" sz="2200" dirty="0" err="1"/>
              <a:t>smadzeņu</a:t>
            </a:r>
            <a:r>
              <a:rPr lang="en-US" sz="2200" dirty="0"/>
              <a:t> </a:t>
            </a:r>
            <a:r>
              <a:rPr lang="en-US" sz="2200" dirty="0" err="1"/>
              <a:t>bojājumi</a:t>
            </a:r>
            <a:r>
              <a:rPr lang="en-US" sz="2200" dirty="0"/>
              <a:t>, </a:t>
            </a:r>
            <a:r>
              <a:rPr lang="en-US" sz="2200" dirty="0" err="1"/>
              <a:t>vēlākā</a:t>
            </a:r>
            <a:r>
              <a:rPr lang="en-US" sz="2200" dirty="0"/>
              <a:t> </a:t>
            </a:r>
            <a:r>
              <a:rPr lang="en-US" sz="2200" dirty="0" err="1"/>
              <a:t>vecumā</a:t>
            </a:r>
            <a:r>
              <a:rPr lang="en-US" sz="2200" dirty="0"/>
              <a:t> </a:t>
            </a:r>
            <a:r>
              <a:rPr lang="en-US" sz="2200" dirty="0" err="1"/>
              <a:t>arī</a:t>
            </a:r>
            <a:r>
              <a:rPr lang="en-US" sz="2200" dirty="0"/>
              <a:t> </a:t>
            </a:r>
            <a:r>
              <a:rPr lang="en-US" sz="2200" dirty="0" err="1"/>
              <a:t>demence</a:t>
            </a:r>
            <a:r>
              <a:rPr lang="en-US" sz="2200" dirty="0"/>
              <a:t>/</a:t>
            </a:r>
            <a:r>
              <a:rPr lang="en-US" sz="2200" dirty="0" err="1"/>
              <a:t>Alcheimera</a:t>
            </a:r>
            <a:r>
              <a:rPr lang="en-US" sz="2200" dirty="0"/>
              <a:t> </a:t>
            </a:r>
            <a:r>
              <a:rPr lang="en-US" sz="2200" dirty="0" err="1"/>
              <a:t>slimība</a:t>
            </a:r>
            <a:r>
              <a:rPr lang="en-US" sz="2200" dirty="0"/>
              <a:t>). </a:t>
            </a:r>
            <a:endParaRPr sz="2200" dirty="0"/>
          </a:p>
          <a:p>
            <a:pPr marL="457200" lvl="0" indent="-381000" algn="l" rtl="0">
              <a:lnSpc>
                <a:spcPct val="100000"/>
              </a:lnSpc>
              <a:spcBef>
                <a:spcPts val="600"/>
              </a:spcBef>
              <a:spcAft>
                <a:spcPts val="0"/>
              </a:spcAft>
              <a:buSzPts val="2400"/>
              <a:buChar char="•"/>
            </a:pPr>
            <a:r>
              <a:rPr lang="en-US" sz="2400" dirty="0" err="1"/>
              <a:t>Vainlendas</a:t>
            </a:r>
            <a:r>
              <a:rPr lang="en-US" sz="2400" dirty="0"/>
              <a:t> </a:t>
            </a:r>
            <a:r>
              <a:rPr lang="en-US" sz="2400" dirty="0" err="1"/>
              <a:t>aptauju</a:t>
            </a:r>
            <a:r>
              <a:rPr lang="en-US" sz="2400" dirty="0">
                <a:highlight>
                  <a:srgbClr val="FFFFFF"/>
                </a:highlight>
              </a:rPr>
              <a:t> </a:t>
            </a:r>
            <a:r>
              <a:rPr lang="en-US" sz="2400" dirty="0" err="1">
                <a:highlight>
                  <a:srgbClr val="FFFFFF"/>
                </a:highlight>
              </a:rPr>
              <a:t>citās</a:t>
            </a:r>
            <a:r>
              <a:rPr lang="en-US" sz="2400" dirty="0">
                <a:highlight>
                  <a:srgbClr val="FFFFFF"/>
                </a:highlight>
              </a:rPr>
              <a:t> </a:t>
            </a:r>
            <a:r>
              <a:rPr lang="en-US" sz="2400" dirty="0" err="1">
                <a:highlight>
                  <a:srgbClr val="FFFFFF"/>
                </a:highlight>
              </a:rPr>
              <a:t>valstīs</a:t>
            </a:r>
            <a:r>
              <a:rPr lang="en-US" sz="2400" dirty="0">
                <a:highlight>
                  <a:srgbClr val="FFFFFF"/>
                </a:highlight>
              </a:rPr>
              <a:t> </a:t>
            </a:r>
            <a:r>
              <a:rPr lang="en-US" sz="2400" dirty="0" err="1">
                <a:highlight>
                  <a:srgbClr val="FFFFFF"/>
                </a:highlight>
              </a:rPr>
              <a:t>visbiežāk</a:t>
            </a:r>
            <a:r>
              <a:rPr lang="en-US" sz="2400" dirty="0">
                <a:highlight>
                  <a:srgbClr val="FFFFFF"/>
                </a:highlight>
              </a:rPr>
              <a:t> </a:t>
            </a:r>
            <a:r>
              <a:rPr lang="en-US" sz="2400" dirty="0" err="1">
                <a:highlight>
                  <a:srgbClr val="FFFFFF"/>
                </a:highlight>
              </a:rPr>
              <a:t>izmanto</a:t>
            </a:r>
            <a:r>
              <a:rPr lang="en-US" sz="2400" dirty="0">
                <a:highlight>
                  <a:srgbClr val="FFFFFF"/>
                </a:highlight>
              </a:rPr>
              <a:t>, </a:t>
            </a:r>
            <a:r>
              <a:rPr lang="en-US" sz="2400" dirty="0" err="1">
                <a:highlight>
                  <a:srgbClr val="FFFFFF"/>
                </a:highlight>
              </a:rPr>
              <a:t>lai</a:t>
            </a:r>
            <a:r>
              <a:rPr lang="en-US" sz="2400" dirty="0">
                <a:highlight>
                  <a:srgbClr val="FFFFFF"/>
                </a:highlight>
              </a:rPr>
              <a:t> </a:t>
            </a:r>
            <a:r>
              <a:rPr lang="en-US" sz="2400" dirty="0" err="1">
                <a:highlight>
                  <a:srgbClr val="FFFFFF"/>
                </a:highlight>
              </a:rPr>
              <a:t>pārbaudītu</a:t>
            </a:r>
            <a:r>
              <a:rPr lang="en-US" sz="2400" dirty="0">
                <a:highlight>
                  <a:srgbClr val="FFFFFF"/>
                </a:highlight>
              </a:rPr>
              <a:t> </a:t>
            </a:r>
            <a:r>
              <a:rPr lang="en-US" sz="2400" dirty="0" err="1">
                <a:highlight>
                  <a:srgbClr val="FFFFFF"/>
                </a:highlight>
              </a:rPr>
              <a:t>funkcionālo</a:t>
            </a:r>
            <a:r>
              <a:rPr lang="en-US" sz="2400" dirty="0">
                <a:highlight>
                  <a:srgbClr val="FFFFFF"/>
                </a:highlight>
              </a:rPr>
              <a:t> </a:t>
            </a:r>
            <a:r>
              <a:rPr lang="en-US" sz="2400" dirty="0" err="1">
                <a:highlight>
                  <a:srgbClr val="FFFFFF"/>
                </a:highlight>
              </a:rPr>
              <a:t>līmeni</a:t>
            </a:r>
            <a:r>
              <a:rPr lang="en-US" sz="2400" dirty="0">
                <a:highlight>
                  <a:srgbClr val="FFFFFF"/>
                </a:highlight>
              </a:rPr>
              <a:t> </a:t>
            </a:r>
            <a:r>
              <a:rPr lang="en-US" sz="2400" dirty="0" err="1">
                <a:highlight>
                  <a:srgbClr val="FFFFFF"/>
                </a:highlight>
              </a:rPr>
              <a:t>bērniem</a:t>
            </a:r>
            <a:r>
              <a:rPr lang="en-US" sz="2400" dirty="0">
                <a:highlight>
                  <a:srgbClr val="FFFFFF"/>
                </a:highlight>
              </a:rPr>
              <a:t> </a:t>
            </a:r>
            <a:r>
              <a:rPr lang="en-US" sz="2400" dirty="0" err="1">
                <a:highlight>
                  <a:srgbClr val="FFFFFF"/>
                </a:highlight>
              </a:rPr>
              <a:t>attiecībā</a:t>
            </a:r>
            <a:r>
              <a:rPr lang="en-US" sz="2400" dirty="0">
                <a:highlight>
                  <a:srgbClr val="FFFFFF"/>
                </a:highlight>
              </a:rPr>
              <a:t> </a:t>
            </a:r>
            <a:r>
              <a:rPr lang="en-US" sz="2400" dirty="0" err="1">
                <a:highlight>
                  <a:srgbClr val="FFFFFF"/>
                </a:highlight>
              </a:rPr>
              <a:t>uz</a:t>
            </a:r>
            <a:r>
              <a:rPr lang="en-US" sz="2400" dirty="0">
                <a:highlight>
                  <a:srgbClr val="FFFFFF"/>
                </a:highlight>
              </a:rPr>
              <a:t> </a:t>
            </a:r>
            <a:r>
              <a:rPr lang="en-US" sz="2400" dirty="0" err="1">
                <a:highlight>
                  <a:srgbClr val="FFFFFF"/>
                </a:highlight>
              </a:rPr>
              <a:t>intelekta</a:t>
            </a:r>
            <a:r>
              <a:rPr lang="en-US" sz="2400" dirty="0">
                <a:highlight>
                  <a:srgbClr val="FFFFFF"/>
                </a:highlight>
              </a:rPr>
              <a:t> </a:t>
            </a:r>
            <a:r>
              <a:rPr lang="en-US" sz="2400" dirty="0" err="1">
                <a:highlight>
                  <a:srgbClr val="FFFFFF"/>
                </a:highlight>
              </a:rPr>
              <a:t>attīstības</a:t>
            </a:r>
            <a:r>
              <a:rPr lang="en-US" sz="2400" dirty="0">
                <a:highlight>
                  <a:srgbClr val="FFFFFF"/>
                </a:highlight>
              </a:rPr>
              <a:t> </a:t>
            </a:r>
            <a:r>
              <a:rPr lang="en-US" sz="2400" dirty="0" err="1">
                <a:highlight>
                  <a:srgbClr val="FFFFFF"/>
                </a:highlight>
              </a:rPr>
              <a:t>traucējumiem</a:t>
            </a:r>
            <a:r>
              <a:rPr lang="en-US" sz="2400" dirty="0">
                <a:highlight>
                  <a:srgbClr val="FFFFFF"/>
                </a:highlight>
              </a:rPr>
              <a:t> - </a:t>
            </a:r>
            <a:r>
              <a:rPr lang="en-US" sz="2400" dirty="0" err="1">
                <a:highlight>
                  <a:srgbClr val="FFFFFF"/>
                </a:highlight>
              </a:rPr>
              <a:t>vidēju</a:t>
            </a:r>
            <a:r>
              <a:rPr lang="en-US" sz="2400" dirty="0">
                <a:highlight>
                  <a:srgbClr val="FFFFFF"/>
                </a:highlight>
              </a:rPr>
              <a:t> </a:t>
            </a:r>
            <a:r>
              <a:rPr lang="en-US" sz="2400" dirty="0" err="1">
                <a:highlight>
                  <a:srgbClr val="FFFFFF"/>
                </a:highlight>
              </a:rPr>
              <a:t>vai</a:t>
            </a:r>
            <a:r>
              <a:rPr lang="en-US" sz="2400" dirty="0">
                <a:highlight>
                  <a:srgbClr val="FFFFFF"/>
                </a:highlight>
              </a:rPr>
              <a:t> </a:t>
            </a:r>
            <a:r>
              <a:rPr lang="en-US" sz="2400" dirty="0" err="1">
                <a:highlight>
                  <a:srgbClr val="FFFFFF"/>
                </a:highlight>
              </a:rPr>
              <a:t>smagu</a:t>
            </a:r>
            <a:r>
              <a:rPr lang="en-US" sz="2400" dirty="0">
                <a:highlight>
                  <a:srgbClr val="FFFFFF"/>
                </a:highlight>
              </a:rPr>
              <a:t> </a:t>
            </a:r>
            <a:r>
              <a:rPr lang="en-US" sz="2400" dirty="0" err="1">
                <a:highlight>
                  <a:srgbClr val="FFFFFF"/>
                </a:highlight>
              </a:rPr>
              <a:t>garīgo</a:t>
            </a:r>
            <a:r>
              <a:rPr lang="en-US" sz="2400" dirty="0">
                <a:highlight>
                  <a:srgbClr val="FFFFFF"/>
                </a:highlight>
              </a:rPr>
              <a:t> </a:t>
            </a:r>
            <a:r>
              <a:rPr lang="en-US" sz="2400" dirty="0" err="1">
                <a:highlight>
                  <a:srgbClr val="FFFFFF"/>
                </a:highlight>
              </a:rPr>
              <a:t>atpalicību</a:t>
            </a:r>
            <a:r>
              <a:rPr lang="en-US" sz="2400" dirty="0">
                <a:highlight>
                  <a:srgbClr val="FFFFFF"/>
                </a:highlight>
              </a:rPr>
              <a:t>, </a:t>
            </a:r>
            <a:r>
              <a:rPr lang="en-US" sz="2400" dirty="0" err="1">
                <a:highlight>
                  <a:srgbClr val="FFFFFF"/>
                </a:highlight>
              </a:rPr>
              <a:t>ko</a:t>
            </a:r>
            <a:r>
              <a:rPr lang="en-US" sz="2400" dirty="0">
                <a:highlight>
                  <a:srgbClr val="FFFFFF"/>
                </a:highlight>
              </a:rPr>
              <a:t> </a:t>
            </a:r>
            <a:r>
              <a:rPr lang="en-US" sz="2400" dirty="0" err="1">
                <a:highlight>
                  <a:srgbClr val="FFFFFF"/>
                </a:highlight>
              </a:rPr>
              <a:t>nevar</a:t>
            </a:r>
            <a:r>
              <a:rPr lang="en-US" sz="2400" dirty="0">
                <a:highlight>
                  <a:srgbClr val="FFFFFF"/>
                </a:highlight>
              </a:rPr>
              <a:t> </a:t>
            </a:r>
            <a:r>
              <a:rPr lang="en-US" sz="2400" dirty="0" err="1">
                <a:highlight>
                  <a:srgbClr val="FFFFFF"/>
                </a:highlight>
              </a:rPr>
              <a:t>diferencēt</a:t>
            </a:r>
            <a:r>
              <a:rPr lang="en-US" sz="2400" dirty="0">
                <a:highlight>
                  <a:srgbClr val="FFFFFF"/>
                </a:highlight>
              </a:rPr>
              <a:t> </a:t>
            </a:r>
            <a:r>
              <a:rPr lang="en-US" sz="2400" dirty="0" err="1">
                <a:highlight>
                  <a:srgbClr val="FFFFFF"/>
                </a:highlight>
              </a:rPr>
              <a:t>ar</a:t>
            </a:r>
            <a:r>
              <a:rPr lang="en-US" sz="2400" dirty="0">
                <a:highlight>
                  <a:srgbClr val="FFFFFF"/>
                </a:highlight>
              </a:rPr>
              <a:t> </a:t>
            </a:r>
            <a:r>
              <a:rPr lang="en-US" sz="2400" dirty="0" err="1">
                <a:highlight>
                  <a:srgbClr val="FFFFFF"/>
                </a:highlight>
              </a:rPr>
              <a:t>intelekta</a:t>
            </a:r>
            <a:r>
              <a:rPr lang="en-US" sz="2400" dirty="0">
                <a:highlight>
                  <a:srgbClr val="FFFFFF"/>
                </a:highlight>
              </a:rPr>
              <a:t> </a:t>
            </a:r>
            <a:r>
              <a:rPr lang="en-US" sz="2400" dirty="0" err="1">
                <a:highlight>
                  <a:srgbClr val="FFFFFF"/>
                </a:highlight>
              </a:rPr>
              <a:t>testiem</a:t>
            </a:r>
            <a:r>
              <a:rPr lang="en-US" sz="2400" dirty="0">
                <a:highlight>
                  <a:srgbClr val="FFFFFF"/>
                </a:highlight>
              </a:rPr>
              <a:t>, </a:t>
            </a:r>
            <a:r>
              <a:rPr lang="en-US" sz="2400" dirty="0" err="1">
                <a:highlight>
                  <a:srgbClr val="FFFFFF"/>
                </a:highlight>
              </a:rPr>
              <a:t>piemēram</a:t>
            </a:r>
            <a:r>
              <a:rPr lang="en-US" sz="2400" dirty="0">
                <a:highlight>
                  <a:srgbClr val="FFFFFF"/>
                </a:highlight>
              </a:rPr>
              <a:t>, </a:t>
            </a:r>
            <a:r>
              <a:rPr lang="en-US" sz="2400" dirty="0" err="1">
                <a:highlight>
                  <a:srgbClr val="FFFFFF"/>
                </a:highlight>
              </a:rPr>
              <a:t>ar</a:t>
            </a:r>
            <a:r>
              <a:rPr lang="en-US" sz="2400" dirty="0">
                <a:highlight>
                  <a:srgbClr val="FFFFFF"/>
                </a:highlight>
              </a:rPr>
              <a:t> WISC-IV. </a:t>
            </a:r>
            <a:endParaRPr sz="2400" dirty="0">
              <a:highlight>
                <a:srgbClr val="FFFFFF"/>
              </a:highlight>
            </a:endParaRPr>
          </a:p>
          <a:p>
            <a:pPr marL="457200" lvl="0" indent="-381000" algn="l" rtl="0">
              <a:lnSpc>
                <a:spcPct val="100000"/>
              </a:lnSpc>
              <a:spcBef>
                <a:spcPts val="600"/>
              </a:spcBef>
              <a:spcAft>
                <a:spcPts val="0"/>
              </a:spcAft>
              <a:buSzPts val="2400"/>
              <a:buChar char="•"/>
            </a:pPr>
            <a:r>
              <a:rPr lang="en-US" sz="2400" dirty="0" err="1"/>
              <a:t>Vainlendas</a:t>
            </a:r>
            <a:r>
              <a:rPr lang="en-US" sz="2400" dirty="0"/>
              <a:t> </a:t>
            </a:r>
            <a:r>
              <a:rPr lang="en-US" sz="2400" dirty="0" err="1"/>
              <a:t>aptaujas</a:t>
            </a:r>
            <a:r>
              <a:rPr lang="en-US" sz="2400" dirty="0"/>
              <a:t> </a:t>
            </a:r>
            <a:r>
              <a:rPr lang="en-US" sz="2400" dirty="0" err="1"/>
              <a:t>Socializācijas</a:t>
            </a:r>
            <a:r>
              <a:rPr lang="en-US" sz="2400" dirty="0"/>
              <a:t> </a:t>
            </a:r>
            <a:r>
              <a:rPr lang="en-US" sz="2400" dirty="0" err="1">
                <a:highlight>
                  <a:srgbClr val="FFFFFF"/>
                </a:highlight>
              </a:rPr>
              <a:t>skala</a:t>
            </a:r>
            <a:r>
              <a:rPr lang="en-US" sz="2400" dirty="0">
                <a:highlight>
                  <a:srgbClr val="FFFFFF"/>
                </a:highlight>
              </a:rPr>
              <a:t> </a:t>
            </a:r>
            <a:r>
              <a:rPr lang="en-US" sz="2400" dirty="0" err="1">
                <a:highlight>
                  <a:srgbClr val="FFFFFF"/>
                </a:highlight>
              </a:rPr>
              <a:t>var</a:t>
            </a:r>
            <a:r>
              <a:rPr lang="en-US" sz="2400" dirty="0">
                <a:highlight>
                  <a:srgbClr val="FFFFFF"/>
                </a:highlight>
              </a:rPr>
              <a:t> </a:t>
            </a:r>
            <a:r>
              <a:rPr lang="en-US" sz="2400" dirty="0" err="1">
                <a:highlight>
                  <a:srgbClr val="FFFFFF"/>
                </a:highlight>
              </a:rPr>
              <a:t>kalpot</a:t>
            </a:r>
            <a:r>
              <a:rPr lang="en-US" sz="2400" dirty="0">
                <a:highlight>
                  <a:srgbClr val="FFFFFF"/>
                </a:highlight>
              </a:rPr>
              <a:t> </a:t>
            </a:r>
            <a:r>
              <a:rPr lang="en-US" sz="2400" dirty="0" err="1">
                <a:highlight>
                  <a:srgbClr val="FFFFFF"/>
                </a:highlight>
              </a:rPr>
              <a:t>kā</a:t>
            </a:r>
            <a:r>
              <a:rPr lang="en-US" sz="2400" dirty="0">
                <a:highlight>
                  <a:srgbClr val="FFFFFF"/>
                </a:highlight>
              </a:rPr>
              <a:t> </a:t>
            </a:r>
            <a:r>
              <a:rPr lang="en-US" sz="2400" dirty="0" err="1">
                <a:highlight>
                  <a:srgbClr val="FFFFFF"/>
                </a:highlight>
              </a:rPr>
              <a:t>skrīnigs</a:t>
            </a:r>
            <a:r>
              <a:rPr lang="en-US" sz="2400" dirty="0">
                <a:highlight>
                  <a:srgbClr val="FFFFFF"/>
                </a:highlight>
              </a:rPr>
              <a:t> AST.</a:t>
            </a:r>
            <a:endParaRPr sz="2400" dirty="0"/>
          </a:p>
        </p:txBody>
      </p:sp>
      <p:sp>
        <p:nvSpPr>
          <p:cNvPr id="537" name="Google Shape;537;g2e939d57899_0_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45904783"/>
              </p:ext>
            </p:extLst>
          </p:nvPr>
        </p:nvGraphicFramePr>
        <p:xfrm>
          <a:off x="317596" y="2099263"/>
          <a:ext cx="11466784" cy="2743200"/>
        </p:xfrm>
        <a:graphic>
          <a:graphicData uri="http://schemas.openxmlformats.org/drawingml/2006/table">
            <a:tbl>
              <a:tblPr firstRow="1" bandRow="1">
                <a:tableStyleId>{B786F6FD-1EC5-4795-8551-39569BA939DC}</a:tableStyleId>
              </a:tblPr>
              <a:tblGrid>
                <a:gridCol w="1313792">
                  <a:extLst>
                    <a:ext uri="{9D8B030D-6E8A-4147-A177-3AD203B41FA5}">
                      <a16:colId xmlns:a16="http://schemas.microsoft.com/office/drawing/2014/main" val="743740734"/>
                    </a:ext>
                  </a:extLst>
                </a:gridCol>
                <a:gridCol w="1923393">
                  <a:extLst>
                    <a:ext uri="{9D8B030D-6E8A-4147-A177-3AD203B41FA5}">
                      <a16:colId xmlns:a16="http://schemas.microsoft.com/office/drawing/2014/main" val="3893204749"/>
                    </a:ext>
                  </a:extLst>
                </a:gridCol>
                <a:gridCol w="1334814">
                  <a:extLst>
                    <a:ext uri="{9D8B030D-6E8A-4147-A177-3AD203B41FA5}">
                      <a16:colId xmlns:a16="http://schemas.microsoft.com/office/drawing/2014/main" val="1327608217"/>
                    </a:ext>
                  </a:extLst>
                </a:gridCol>
                <a:gridCol w="1870841">
                  <a:extLst>
                    <a:ext uri="{9D8B030D-6E8A-4147-A177-3AD203B41FA5}">
                      <a16:colId xmlns:a16="http://schemas.microsoft.com/office/drawing/2014/main" val="2953524332"/>
                    </a:ext>
                  </a:extLst>
                </a:gridCol>
                <a:gridCol w="1355835">
                  <a:extLst>
                    <a:ext uri="{9D8B030D-6E8A-4147-A177-3AD203B41FA5}">
                      <a16:colId xmlns:a16="http://schemas.microsoft.com/office/drawing/2014/main" val="747404654"/>
                    </a:ext>
                  </a:extLst>
                </a:gridCol>
                <a:gridCol w="1860331">
                  <a:extLst>
                    <a:ext uri="{9D8B030D-6E8A-4147-A177-3AD203B41FA5}">
                      <a16:colId xmlns:a16="http://schemas.microsoft.com/office/drawing/2014/main" val="1653690067"/>
                    </a:ext>
                  </a:extLst>
                </a:gridCol>
                <a:gridCol w="1807778">
                  <a:extLst>
                    <a:ext uri="{9D8B030D-6E8A-4147-A177-3AD203B41FA5}">
                      <a16:colId xmlns:a16="http://schemas.microsoft.com/office/drawing/2014/main" val="2216665206"/>
                    </a:ext>
                  </a:extLst>
                </a:gridCol>
              </a:tblGrid>
              <a:tr h="370840">
                <a:tc rowSpan="2">
                  <a:txBody>
                    <a:bodyPr/>
                    <a:lstStyle/>
                    <a:p>
                      <a:endParaRPr lang="en-US" sz="2400" dirty="0"/>
                    </a:p>
                  </a:txBody>
                  <a:tcPr/>
                </a:tc>
                <a:tc gridSpan="2">
                  <a:txBody>
                    <a:bodyPr/>
                    <a:lstStyle/>
                    <a:p>
                      <a:pPr algn="ctr"/>
                      <a:r>
                        <a:rPr lang="lv-LV" sz="2400" dirty="0"/>
                        <a:t>INTERVIJAS FORMA</a:t>
                      </a:r>
                      <a:endParaRPr lang="en-US" sz="2400" dirty="0"/>
                    </a:p>
                  </a:txBody>
                  <a:tcPr anchor="ctr"/>
                </a:tc>
                <a:tc hMerge="1">
                  <a:txBody>
                    <a:bodyPr/>
                    <a:lstStyle/>
                    <a:p>
                      <a:endParaRPr lang="en-US" dirty="0"/>
                    </a:p>
                  </a:txBody>
                  <a:tcPr/>
                </a:tc>
                <a:tc gridSpan="2">
                  <a:txBody>
                    <a:bodyPr/>
                    <a:lstStyle/>
                    <a:p>
                      <a:pPr algn="ctr"/>
                      <a:r>
                        <a:rPr lang="lv-LV" sz="2400" dirty="0"/>
                        <a:t>VECĀKU / AIZBILDŅU FORMA</a:t>
                      </a:r>
                      <a:endParaRPr lang="en-US" sz="2400" dirty="0"/>
                    </a:p>
                  </a:txBody>
                  <a:tcPr anchor="ctr"/>
                </a:tc>
                <a:tc hMerge="1">
                  <a:txBody>
                    <a:bodyPr/>
                    <a:lstStyle/>
                    <a:p>
                      <a:endParaRPr lang="en-US" dirty="0"/>
                    </a:p>
                  </a:txBody>
                  <a:tcPr/>
                </a:tc>
                <a:tc gridSpan="2">
                  <a:txBody>
                    <a:bodyPr/>
                    <a:lstStyle/>
                    <a:p>
                      <a:pPr algn="ctr"/>
                      <a:r>
                        <a:rPr lang="lv-LV" sz="2400" dirty="0"/>
                        <a:t>SKOLOTĀJU FORMA</a:t>
                      </a:r>
                      <a:endParaRPr lang="en-US" sz="2400" dirty="0"/>
                    </a:p>
                  </a:txBody>
                  <a:tcPr anchor="ctr"/>
                </a:tc>
                <a:tc hMerge="1">
                  <a:txBody>
                    <a:bodyPr/>
                    <a:lstStyle/>
                    <a:p>
                      <a:endParaRPr lang="en-US" dirty="0"/>
                    </a:p>
                  </a:txBody>
                  <a:tcPr/>
                </a:tc>
                <a:extLst>
                  <a:ext uri="{0D108BD9-81ED-4DB2-BD59-A6C34878D82A}">
                    <a16:rowId xmlns:a16="http://schemas.microsoft.com/office/drawing/2014/main" val="1919646149"/>
                  </a:ext>
                </a:extLst>
              </a:tr>
              <a:tr h="370840">
                <a:tc vMerge="1">
                  <a:txBody>
                    <a:bodyPr/>
                    <a:lstStyle/>
                    <a:p>
                      <a:endParaRPr lang="en-US" dirty="0"/>
                    </a:p>
                  </a:txBody>
                  <a:tcPr/>
                </a:tc>
                <a:tc>
                  <a:txBody>
                    <a:bodyPr/>
                    <a:lstStyle/>
                    <a:p>
                      <a:pPr algn="ctr"/>
                      <a:r>
                        <a:rPr lang="lv-LV" sz="1800" i="1" dirty="0" err="1"/>
                        <a:t>Comprehensive</a:t>
                      </a:r>
                      <a:r>
                        <a:rPr lang="lv-LV" sz="1800" dirty="0"/>
                        <a:t> (garā forma)</a:t>
                      </a:r>
                      <a:endParaRPr lang="en-US" sz="1800" dirty="0"/>
                    </a:p>
                  </a:txBody>
                  <a:tcPr/>
                </a:tc>
                <a:tc>
                  <a:txBody>
                    <a:bodyPr/>
                    <a:lstStyle/>
                    <a:p>
                      <a:pPr algn="ctr"/>
                      <a:r>
                        <a:rPr lang="lv-LV" sz="1800" i="1" dirty="0" err="1"/>
                        <a:t>Domain</a:t>
                      </a:r>
                      <a:r>
                        <a:rPr lang="lv-LV" sz="1800" dirty="0"/>
                        <a:t> </a:t>
                      </a:r>
                    </a:p>
                    <a:p>
                      <a:pPr algn="ctr"/>
                      <a:r>
                        <a:rPr lang="lv-LV" sz="1800" dirty="0"/>
                        <a:t>(īsā formā)</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i="1" dirty="0" err="1"/>
                        <a:t>Comprehensive</a:t>
                      </a:r>
                      <a:r>
                        <a:rPr lang="lv-LV" sz="1800" dirty="0"/>
                        <a:t> (garā forma)</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i="1" dirty="0" err="1"/>
                        <a:t>Domain</a:t>
                      </a:r>
                      <a:r>
                        <a:rPr lang="lv-LV" sz="1800" dirty="0"/>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dirty="0"/>
                        <a:t>(īsā formā)</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i="1" dirty="0" err="1"/>
                        <a:t>Comprehensive</a:t>
                      </a:r>
                      <a:r>
                        <a:rPr lang="lv-LV" sz="1800" dirty="0"/>
                        <a:t> (garā forma)</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i="1" dirty="0" err="1"/>
                        <a:t>Domain</a:t>
                      </a:r>
                      <a:r>
                        <a:rPr lang="lv-LV" sz="1800" dirty="0"/>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1800" dirty="0"/>
                        <a:t>(īsā formā)</a:t>
                      </a:r>
                      <a:endParaRPr lang="en-US" sz="1800" dirty="0"/>
                    </a:p>
                  </a:txBody>
                  <a:tcPr/>
                </a:tc>
                <a:extLst>
                  <a:ext uri="{0D108BD9-81ED-4DB2-BD59-A6C34878D82A}">
                    <a16:rowId xmlns:a16="http://schemas.microsoft.com/office/drawing/2014/main" val="2136490708"/>
                  </a:ext>
                </a:extLst>
              </a:tr>
              <a:tr h="370840">
                <a:tc>
                  <a:txBody>
                    <a:bodyPr/>
                    <a:lstStyle/>
                    <a:p>
                      <a:r>
                        <a:rPr lang="lv-LV" sz="2400" dirty="0"/>
                        <a:t>Vecums</a:t>
                      </a:r>
                      <a:endParaRPr lang="en-US" sz="2400" dirty="0"/>
                    </a:p>
                  </a:txBody>
                  <a:tcPr/>
                </a:tc>
                <a:tc>
                  <a:txBody>
                    <a:bodyPr/>
                    <a:lstStyle/>
                    <a:p>
                      <a:pPr algn="ctr"/>
                      <a:r>
                        <a:rPr lang="lv-LV" sz="2400" dirty="0"/>
                        <a:t>0 – 90+</a:t>
                      </a:r>
                      <a:endParaRPr lang="en-US" sz="2400" dirty="0"/>
                    </a:p>
                  </a:txBody>
                  <a:tcPr anchor="ctr"/>
                </a:tc>
                <a:tc>
                  <a:txBody>
                    <a:bodyPr/>
                    <a:lstStyle/>
                    <a:p>
                      <a:pPr algn="ctr"/>
                      <a:r>
                        <a:rPr lang="lv-LV" sz="2400" dirty="0"/>
                        <a:t>3 – 90+</a:t>
                      </a:r>
                      <a:endParaRPr lang="en-US" sz="2400" dirty="0"/>
                    </a:p>
                  </a:txBody>
                  <a:tcPr anchor="ctr"/>
                </a:tc>
                <a:tc>
                  <a:txBody>
                    <a:bodyPr/>
                    <a:lstStyle/>
                    <a:p>
                      <a:pPr algn="ctr"/>
                      <a:r>
                        <a:rPr lang="lv-LV" sz="2400" dirty="0"/>
                        <a:t>0 – 90+</a:t>
                      </a:r>
                      <a:endParaRPr lang="en-US" sz="2400" dirty="0"/>
                    </a:p>
                  </a:txBody>
                  <a:tcPr anchor="ctr"/>
                </a:tc>
                <a:tc>
                  <a:txBody>
                    <a:bodyPr/>
                    <a:lstStyle/>
                    <a:p>
                      <a:pPr algn="ctr"/>
                      <a:r>
                        <a:rPr lang="lv-LV" sz="2400" dirty="0"/>
                        <a:t>3 – 90+</a:t>
                      </a:r>
                      <a:endParaRPr lang="en-US" sz="2400" dirty="0"/>
                    </a:p>
                  </a:txBody>
                  <a:tcPr anchor="ctr"/>
                </a:tc>
                <a:tc>
                  <a:txBody>
                    <a:bodyPr/>
                    <a:lstStyle/>
                    <a:p>
                      <a:pPr algn="ctr"/>
                      <a:r>
                        <a:rPr lang="lv-LV" sz="2400" dirty="0"/>
                        <a:t>3 – 21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400" dirty="0"/>
                        <a:t>3 – 21</a:t>
                      </a:r>
                    </a:p>
                  </a:txBody>
                  <a:tcPr anchor="ctr"/>
                </a:tc>
                <a:extLst>
                  <a:ext uri="{0D108BD9-81ED-4DB2-BD59-A6C34878D82A}">
                    <a16:rowId xmlns:a16="http://schemas.microsoft.com/office/drawing/2014/main" val="1508396388"/>
                  </a:ext>
                </a:extLst>
              </a:tr>
              <a:tr h="370840">
                <a:tc>
                  <a:txBody>
                    <a:bodyPr/>
                    <a:lstStyle/>
                    <a:p>
                      <a:r>
                        <a:rPr lang="lv-LV" sz="2400" dirty="0"/>
                        <a:t>Pantu</a:t>
                      </a:r>
                      <a:r>
                        <a:rPr lang="lv-LV" sz="2400" baseline="0" dirty="0"/>
                        <a:t> skaits</a:t>
                      </a:r>
                      <a:endParaRPr lang="en-US" sz="2400" dirty="0"/>
                    </a:p>
                  </a:txBody>
                  <a:tcPr/>
                </a:tc>
                <a:tc>
                  <a:txBody>
                    <a:bodyPr/>
                    <a:lstStyle/>
                    <a:p>
                      <a:pPr algn="ctr"/>
                      <a:r>
                        <a:rPr lang="lv-LV" sz="2400" dirty="0"/>
                        <a:t>502</a:t>
                      </a:r>
                      <a:endParaRPr lang="en-US" sz="2400" dirty="0"/>
                    </a:p>
                  </a:txBody>
                  <a:tcPr anchor="ctr"/>
                </a:tc>
                <a:tc>
                  <a:txBody>
                    <a:bodyPr/>
                    <a:lstStyle/>
                    <a:p>
                      <a:pPr algn="ctr"/>
                      <a:r>
                        <a:rPr lang="lv-LV" sz="2400" dirty="0"/>
                        <a:t>195</a:t>
                      </a:r>
                      <a:endParaRPr lang="en-US" sz="2400" dirty="0"/>
                    </a:p>
                  </a:txBody>
                  <a:tcPr anchor="ctr"/>
                </a:tc>
                <a:tc>
                  <a:txBody>
                    <a:bodyPr/>
                    <a:lstStyle/>
                    <a:p>
                      <a:pPr algn="ctr"/>
                      <a:r>
                        <a:rPr lang="lv-LV" sz="2400" dirty="0"/>
                        <a:t>502</a:t>
                      </a:r>
                      <a:endParaRPr lang="en-US" sz="2400" dirty="0"/>
                    </a:p>
                  </a:txBody>
                  <a:tcPr anchor="ctr"/>
                </a:tc>
                <a:tc>
                  <a:txBody>
                    <a:bodyPr/>
                    <a:lstStyle/>
                    <a:p>
                      <a:pPr algn="ctr"/>
                      <a:r>
                        <a:rPr lang="lv-LV" sz="2400" dirty="0"/>
                        <a:t>180</a:t>
                      </a:r>
                      <a:endParaRPr lang="en-US" sz="2400" dirty="0"/>
                    </a:p>
                  </a:txBody>
                  <a:tcPr anchor="ctr"/>
                </a:tc>
                <a:tc>
                  <a:txBody>
                    <a:bodyPr/>
                    <a:lstStyle/>
                    <a:p>
                      <a:pPr algn="ctr"/>
                      <a:r>
                        <a:rPr lang="lv-LV" sz="2400" dirty="0"/>
                        <a:t>333</a:t>
                      </a:r>
                      <a:endParaRPr lang="en-US" sz="2400" dirty="0"/>
                    </a:p>
                  </a:txBody>
                  <a:tcPr anchor="ctr"/>
                </a:tc>
                <a:tc>
                  <a:txBody>
                    <a:bodyPr/>
                    <a:lstStyle/>
                    <a:p>
                      <a:pPr algn="ctr"/>
                      <a:r>
                        <a:rPr lang="lv-LV" sz="2400" dirty="0"/>
                        <a:t>149</a:t>
                      </a:r>
                      <a:endParaRPr lang="en-US" sz="2400" dirty="0"/>
                    </a:p>
                  </a:txBody>
                  <a:tcPr anchor="ctr"/>
                </a:tc>
                <a:extLst>
                  <a:ext uri="{0D108BD9-81ED-4DB2-BD59-A6C34878D82A}">
                    <a16:rowId xmlns:a16="http://schemas.microsoft.com/office/drawing/2014/main" val="1104262435"/>
                  </a:ext>
                </a:extLst>
              </a:tr>
            </a:tbl>
          </a:graphicData>
        </a:graphic>
      </p:graphicFrame>
      <p:sp>
        <p:nvSpPr>
          <p:cNvPr id="6" name="TextBox 5"/>
          <p:cNvSpPr txBox="1"/>
          <p:nvPr/>
        </p:nvSpPr>
        <p:spPr>
          <a:xfrm>
            <a:off x="874643" y="695988"/>
            <a:ext cx="9568070" cy="646331"/>
          </a:xfrm>
          <a:prstGeom prst="rect">
            <a:avLst/>
          </a:prstGeom>
          <a:noFill/>
        </p:spPr>
        <p:txBody>
          <a:bodyPr wrap="square" rtlCol="0">
            <a:spAutoFit/>
          </a:bodyPr>
          <a:lstStyle/>
          <a:p>
            <a:r>
              <a:rPr lang="lv-LV" sz="3600" dirty="0">
                <a:latin typeface="Play" panose="020B0604020202020204" charset="0"/>
              </a:rPr>
              <a:t>VINELAND-3 APTAUJU FORMAS</a:t>
            </a:r>
            <a:endParaRPr lang="en-US" sz="3600" dirty="0">
              <a:latin typeface="Play" panose="020B0604020202020204" charset="0"/>
            </a:endParaRPr>
          </a:p>
        </p:txBody>
      </p:sp>
    </p:spTree>
    <p:extLst>
      <p:ext uri="{BB962C8B-B14F-4D97-AF65-F5344CB8AC3E}">
        <p14:creationId xmlns:p14="http://schemas.microsoft.com/office/powerpoint/2010/main" val="1868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6"/>
          <p:cNvSpPr txBox="1">
            <a:spLocks noGrp="1"/>
          </p:cNvSpPr>
          <p:nvPr>
            <p:ph type="body" idx="1"/>
          </p:nvPr>
        </p:nvSpPr>
        <p:spPr>
          <a:xfrm>
            <a:off x="637775" y="625901"/>
            <a:ext cx="10716000" cy="4843200"/>
          </a:xfrm>
          <a:prstGeom prst="rect">
            <a:avLst/>
          </a:prstGeom>
          <a:noFill/>
          <a:ln>
            <a:noFill/>
          </a:ln>
        </p:spPr>
        <p:txBody>
          <a:bodyPr spcFirstLastPara="1" wrap="square" lIns="91425" tIns="45700" rIns="91425" bIns="45700" anchor="t" anchorCtr="0">
            <a:normAutofit fontScale="92500" lnSpcReduction="10000"/>
          </a:bodyPr>
          <a:lstStyle/>
          <a:p>
            <a:pPr marL="457200" lvl="0" indent="0" algn="l" rtl="0">
              <a:lnSpc>
                <a:spcPct val="90000"/>
              </a:lnSpc>
              <a:spcBef>
                <a:spcPts val="1000"/>
              </a:spcBef>
              <a:spcAft>
                <a:spcPts val="0"/>
              </a:spcAft>
              <a:buNone/>
            </a:pPr>
            <a:r>
              <a:rPr lang="en-US" sz="3100" dirty="0"/>
              <a:t>IESPĒJAS UN IEROBEŽOJUMI TESTU IEVIEŠANĀ</a:t>
            </a:r>
            <a:endParaRPr sz="3100" dirty="0"/>
          </a:p>
          <a:p>
            <a:pPr marL="457200" lvl="0" indent="0" algn="l" rtl="0">
              <a:lnSpc>
                <a:spcPct val="90000"/>
              </a:lnSpc>
              <a:spcBef>
                <a:spcPts val="1000"/>
              </a:spcBef>
              <a:spcAft>
                <a:spcPts val="0"/>
              </a:spcAft>
              <a:buNone/>
            </a:pPr>
            <a:endParaRPr dirty="0"/>
          </a:p>
          <a:p>
            <a:pPr marL="457200" lvl="0" indent="-342900" algn="l" rtl="0">
              <a:lnSpc>
                <a:spcPct val="90000"/>
              </a:lnSpc>
              <a:spcBef>
                <a:spcPts val="1000"/>
              </a:spcBef>
              <a:spcAft>
                <a:spcPts val="0"/>
              </a:spcAft>
              <a:buClr>
                <a:schemeClr val="dk1"/>
              </a:buClr>
              <a:buSzPts val="1800"/>
              <a:buChar char="•"/>
            </a:pPr>
            <a:r>
              <a:rPr lang="en-US" dirty="0" err="1"/>
              <a:t>Katram</a:t>
            </a:r>
            <a:r>
              <a:rPr lang="en-US" dirty="0"/>
              <a:t> </a:t>
            </a:r>
            <a:r>
              <a:rPr lang="en-US" dirty="0" err="1"/>
              <a:t>instrumentam</a:t>
            </a:r>
            <a:r>
              <a:rPr lang="en-US" dirty="0"/>
              <a:t> </a:t>
            </a:r>
            <a:r>
              <a:rPr lang="en-US" dirty="0" err="1"/>
              <a:t>ir</a:t>
            </a:r>
            <a:r>
              <a:rPr lang="en-US" dirty="0"/>
              <a:t> </a:t>
            </a:r>
            <a:r>
              <a:rPr lang="en-US" dirty="0" err="1"/>
              <a:t>izdevējs</a:t>
            </a:r>
            <a:r>
              <a:rPr lang="en-US" dirty="0"/>
              <a:t> (</a:t>
            </a:r>
            <a:r>
              <a:rPr lang="en-US" dirty="0" err="1"/>
              <a:t>piem</a:t>
            </a:r>
            <a:r>
              <a:rPr lang="en-US" dirty="0"/>
              <a:t>., </a:t>
            </a:r>
            <a:r>
              <a:rPr lang="en-US" i="1" dirty="0"/>
              <a:t>Pearson publishers</a:t>
            </a:r>
            <a:r>
              <a:rPr lang="en-US" dirty="0"/>
              <a:t> </a:t>
            </a:r>
            <a:r>
              <a:rPr lang="en-US" dirty="0" err="1"/>
              <a:t>vai</a:t>
            </a:r>
            <a:r>
              <a:rPr lang="en-US" dirty="0"/>
              <a:t> </a:t>
            </a:r>
            <a:r>
              <a:rPr lang="en-US" i="1" dirty="0" err="1"/>
              <a:t>Hogrefe</a:t>
            </a:r>
            <a:r>
              <a:rPr lang="en-US" dirty="0"/>
              <a:t>), </a:t>
            </a:r>
            <a:r>
              <a:rPr lang="en-US" dirty="0" err="1"/>
              <a:t>kuram</a:t>
            </a:r>
            <a:r>
              <a:rPr lang="en-US" dirty="0"/>
              <a:t> </a:t>
            </a:r>
            <a:r>
              <a:rPr lang="en-US" dirty="0" err="1"/>
              <a:t>ir</a:t>
            </a:r>
            <a:r>
              <a:rPr lang="en-US" dirty="0"/>
              <a:t> </a:t>
            </a:r>
            <a:r>
              <a:rPr lang="en-US" dirty="0" err="1"/>
              <a:t>autortiesības</a:t>
            </a:r>
            <a:r>
              <a:rPr lang="en-US" dirty="0"/>
              <a:t> </a:t>
            </a:r>
            <a:r>
              <a:rPr lang="en-US" dirty="0" err="1"/>
              <a:t>uz</a:t>
            </a:r>
            <a:r>
              <a:rPr lang="en-US" dirty="0"/>
              <a:t> </a:t>
            </a:r>
            <a:r>
              <a:rPr lang="en-US" dirty="0" err="1"/>
              <a:t>konkrēto</a:t>
            </a:r>
            <a:r>
              <a:rPr lang="en-US" dirty="0"/>
              <a:t> </a:t>
            </a:r>
            <a:r>
              <a:rPr lang="en-US" dirty="0" err="1"/>
              <a:t>instrumentu</a:t>
            </a:r>
            <a:r>
              <a:rPr lang="en-US" dirty="0"/>
              <a:t> un </a:t>
            </a:r>
            <a:r>
              <a:rPr lang="en-US" i="1" dirty="0" err="1"/>
              <a:t>jebkura</a:t>
            </a:r>
            <a:r>
              <a:rPr lang="en-US" i="1" dirty="0"/>
              <a:t> </a:t>
            </a:r>
            <a:r>
              <a:rPr lang="en-US" i="1" dirty="0" err="1"/>
              <a:t>tulkošana</a:t>
            </a:r>
            <a:r>
              <a:rPr lang="en-US" i="1" dirty="0"/>
              <a:t> un </a:t>
            </a:r>
            <a:r>
              <a:rPr lang="en-US" i="1" dirty="0" err="1"/>
              <a:t>lietošana</a:t>
            </a:r>
            <a:r>
              <a:rPr lang="en-US" i="1" dirty="0"/>
              <a:t> </a:t>
            </a:r>
            <a:r>
              <a:rPr lang="en-US" i="1" dirty="0" err="1"/>
              <a:t>citā</a:t>
            </a:r>
            <a:r>
              <a:rPr lang="en-US" i="1" dirty="0"/>
              <a:t> </a:t>
            </a:r>
            <a:r>
              <a:rPr lang="en-US" i="1" dirty="0" err="1"/>
              <a:t>valstī</a:t>
            </a:r>
            <a:r>
              <a:rPr lang="en-US" i="1" dirty="0"/>
              <a:t> </a:t>
            </a:r>
            <a:r>
              <a:rPr lang="en-US" i="1" dirty="0" err="1"/>
              <a:t>ir</a:t>
            </a:r>
            <a:r>
              <a:rPr lang="en-US" i="1" dirty="0"/>
              <a:t> </a:t>
            </a:r>
            <a:r>
              <a:rPr lang="en-US" i="1" dirty="0" err="1"/>
              <a:t>jāsaskaņo</a:t>
            </a:r>
            <a:r>
              <a:rPr lang="en-US" dirty="0"/>
              <a:t>. </a:t>
            </a:r>
            <a:endParaRPr dirty="0"/>
          </a:p>
          <a:p>
            <a:pPr marL="457200" lvl="0" indent="-342900" algn="l" rtl="0">
              <a:lnSpc>
                <a:spcPct val="90000"/>
              </a:lnSpc>
              <a:spcBef>
                <a:spcPts val="1000"/>
              </a:spcBef>
              <a:spcAft>
                <a:spcPts val="0"/>
              </a:spcAft>
              <a:buClr>
                <a:schemeClr val="dk1"/>
              </a:buClr>
              <a:buSzPts val="1800"/>
              <a:buChar char="•"/>
            </a:pPr>
            <a:r>
              <a:rPr lang="en-US" i="1" dirty="0" err="1"/>
              <a:t>Katrā</a:t>
            </a:r>
            <a:r>
              <a:rPr lang="en-US" i="1" dirty="0"/>
              <a:t> </a:t>
            </a:r>
            <a:r>
              <a:rPr lang="en-US" i="1" dirty="0" err="1"/>
              <a:t>valstī</a:t>
            </a:r>
            <a:r>
              <a:rPr lang="en-US" i="1" dirty="0"/>
              <a:t> </a:t>
            </a:r>
            <a:r>
              <a:rPr lang="en-US" i="1" dirty="0" err="1"/>
              <a:t>būtu</a:t>
            </a:r>
            <a:r>
              <a:rPr lang="en-US" i="1" dirty="0"/>
              <a:t> </a:t>
            </a:r>
            <a:r>
              <a:rPr lang="en-US" i="1" dirty="0" err="1"/>
              <a:t>nepieciešami</a:t>
            </a:r>
            <a:r>
              <a:rPr lang="en-US" i="1" dirty="0"/>
              <a:t> </a:t>
            </a:r>
            <a:r>
              <a:rPr lang="en-US" i="1" dirty="0" err="1"/>
              <a:t>vismaz</a:t>
            </a:r>
            <a:r>
              <a:rPr lang="en-US" i="1" dirty="0"/>
              <a:t> </a:t>
            </a:r>
            <a:r>
              <a:rPr lang="en-US" i="1" dirty="0" err="1"/>
              <a:t>divi</a:t>
            </a:r>
            <a:r>
              <a:rPr lang="en-US" i="1" dirty="0"/>
              <a:t> </a:t>
            </a:r>
            <a:r>
              <a:rPr lang="en-US" i="1" dirty="0" err="1"/>
              <a:t>līdzvērtīgi</a:t>
            </a:r>
            <a:r>
              <a:rPr lang="en-US" i="1" dirty="0"/>
              <a:t> </a:t>
            </a:r>
            <a:r>
              <a:rPr lang="en-US" i="1" dirty="0" err="1"/>
              <a:t>instrumenti</a:t>
            </a:r>
            <a:r>
              <a:rPr lang="en-US" dirty="0"/>
              <a:t>, </a:t>
            </a:r>
            <a:r>
              <a:rPr lang="en-US" dirty="0" err="1"/>
              <a:t>kas</a:t>
            </a:r>
            <a:r>
              <a:rPr lang="en-US" dirty="0"/>
              <a:t> </a:t>
            </a:r>
            <a:r>
              <a:rPr lang="en-US" dirty="0" err="1"/>
              <a:t>nodrošina</a:t>
            </a:r>
            <a:r>
              <a:rPr lang="en-US" dirty="0"/>
              <a:t> </a:t>
            </a:r>
            <a:r>
              <a:rPr lang="en-US" dirty="0" err="1"/>
              <a:t>gan</a:t>
            </a:r>
            <a:r>
              <a:rPr lang="en-US" dirty="0"/>
              <a:t> </a:t>
            </a:r>
            <a:r>
              <a:rPr lang="en-US" dirty="0" err="1"/>
              <a:t>iespēju</a:t>
            </a:r>
            <a:r>
              <a:rPr lang="en-US" dirty="0"/>
              <a:t> </a:t>
            </a:r>
            <a:r>
              <a:rPr lang="en-US" dirty="0" err="1"/>
              <a:t>veikt</a:t>
            </a:r>
            <a:r>
              <a:rPr lang="en-US" dirty="0"/>
              <a:t> </a:t>
            </a:r>
            <a:r>
              <a:rPr lang="en-US" dirty="0" err="1"/>
              <a:t>bērnam</a:t>
            </a:r>
            <a:r>
              <a:rPr lang="en-US" dirty="0"/>
              <a:t> </a:t>
            </a:r>
            <a:r>
              <a:rPr lang="en-US" dirty="0" err="1"/>
              <a:t>atkārtotus</a:t>
            </a:r>
            <a:r>
              <a:rPr lang="en-US" dirty="0"/>
              <a:t> </a:t>
            </a:r>
            <a:r>
              <a:rPr lang="en-US" dirty="0" err="1"/>
              <a:t>mērījumus</a:t>
            </a:r>
            <a:r>
              <a:rPr lang="en-US" dirty="0"/>
              <a:t>, </a:t>
            </a:r>
            <a:r>
              <a:rPr lang="en-US" dirty="0" err="1"/>
              <a:t>gan</a:t>
            </a:r>
            <a:r>
              <a:rPr lang="en-US" dirty="0"/>
              <a:t> </a:t>
            </a:r>
            <a:r>
              <a:rPr lang="en-US" dirty="0" err="1"/>
              <a:t>savstarpēji</a:t>
            </a:r>
            <a:r>
              <a:rPr lang="en-US" dirty="0"/>
              <a:t> </a:t>
            </a:r>
            <a:r>
              <a:rPr lang="en-US" dirty="0" err="1"/>
              <a:t>apstiprināt</a:t>
            </a:r>
            <a:r>
              <a:rPr lang="en-US" dirty="0"/>
              <a:t> </a:t>
            </a:r>
            <a:r>
              <a:rPr lang="en-US" dirty="0" err="1"/>
              <a:t>metožu</a:t>
            </a:r>
            <a:r>
              <a:rPr lang="en-US" dirty="0"/>
              <a:t> </a:t>
            </a:r>
            <a:r>
              <a:rPr lang="en-US" dirty="0" err="1"/>
              <a:t>validitāti</a:t>
            </a:r>
            <a:r>
              <a:rPr lang="en-US" dirty="0"/>
              <a:t>. </a:t>
            </a:r>
            <a:endParaRPr dirty="0"/>
          </a:p>
          <a:p>
            <a:pPr marL="457200" lvl="0" indent="-342900" algn="l" rtl="0">
              <a:lnSpc>
                <a:spcPct val="90000"/>
              </a:lnSpc>
              <a:spcBef>
                <a:spcPts val="1000"/>
              </a:spcBef>
              <a:spcAft>
                <a:spcPts val="0"/>
              </a:spcAft>
              <a:buClr>
                <a:schemeClr val="dk1"/>
              </a:buClr>
              <a:buSzPts val="1800"/>
              <a:buChar char="•"/>
            </a:pPr>
            <a:r>
              <a:rPr lang="en-US" dirty="0" err="1"/>
              <a:t>Ieteicamā</a:t>
            </a:r>
            <a:r>
              <a:rPr lang="en-US" dirty="0"/>
              <a:t> </a:t>
            </a:r>
            <a:r>
              <a:rPr lang="en-US" dirty="0" err="1"/>
              <a:t>pieeja</a:t>
            </a:r>
            <a:r>
              <a:rPr lang="en-US" dirty="0"/>
              <a:t> - </a:t>
            </a:r>
            <a:r>
              <a:rPr lang="en-US" dirty="0" err="1"/>
              <a:t>regulāri</a:t>
            </a:r>
            <a:r>
              <a:rPr lang="en-US" dirty="0"/>
              <a:t> </a:t>
            </a:r>
            <a:r>
              <a:rPr lang="en-US" dirty="0" err="1"/>
              <a:t>ieviest</a:t>
            </a:r>
            <a:r>
              <a:rPr lang="en-US" dirty="0"/>
              <a:t> </a:t>
            </a:r>
            <a:r>
              <a:rPr lang="en-US" dirty="0" err="1"/>
              <a:t>jaunāku</a:t>
            </a:r>
            <a:r>
              <a:rPr lang="en-US" dirty="0"/>
              <a:t> </a:t>
            </a:r>
            <a:r>
              <a:rPr lang="en-US" dirty="0" err="1"/>
              <a:t>vai</a:t>
            </a:r>
            <a:r>
              <a:rPr lang="en-US" dirty="0"/>
              <a:t> </a:t>
            </a:r>
            <a:r>
              <a:rPr lang="en-US" dirty="0" err="1"/>
              <a:t>citu</a:t>
            </a:r>
            <a:r>
              <a:rPr lang="en-US" dirty="0"/>
              <a:t> </a:t>
            </a:r>
            <a:r>
              <a:rPr lang="en-US" dirty="0" err="1"/>
              <a:t>testu</a:t>
            </a:r>
            <a:r>
              <a:rPr lang="en-US" dirty="0"/>
              <a:t> </a:t>
            </a:r>
            <a:r>
              <a:rPr lang="en-US" dirty="0" err="1"/>
              <a:t>periodā</a:t>
            </a:r>
            <a:r>
              <a:rPr lang="en-US" dirty="0"/>
              <a:t>, </a:t>
            </a:r>
            <a:r>
              <a:rPr lang="en-US" dirty="0" err="1"/>
              <a:t>kamēr</a:t>
            </a:r>
            <a:r>
              <a:rPr lang="en-US" dirty="0"/>
              <a:t> </a:t>
            </a:r>
            <a:r>
              <a:rPr lang="en-US" dirty="0" err="1"/>
              <a:t>lietošanā</a:t>
            </a:r>
            <a:r>
              <a:rPr lang="en-US" dirty="0"/>
              <a:t> </a:t>
            </a:r>
            <a:r>
              <a:rPr lang="en-US" dirty="0" err="1"/>
              <a:t>esošie</a:t>
            </a:r>
            <a:r>
              <a:rPr lang="en-US" dirty="0"/>
              <a:t> </a:t>
            </a:r>
            <a:r>
              <a:rPr lang="en-US" dirty="0" err="1"/>
              <a:t>testi</a:t>
            </a:r>
            <a:r>
              <a:rPr lang="en-US" dirty="0"/>
              <a:t> </a:t>
            </a:r>
            <a:r>
              <a:rPr lang="en-US" dirty="0" err="1"/>
              <a:t>ir</a:t>
            </a:r>
            <a:r>
              <a:rPr lang="en-US" dirty="0"/>
              <a:t> </a:t>
            </a:r>
            <a:r>
              <a:rPr lang="en-US" dirty="0" err="1"/>
              <a:t>vēl</a:t>
            </a:r>
            <a:r>
              <a:rPr lang="en-US" dirty="0"/>
              <a:t> </a:t>
            </a:r>
            <a:r>
              <a:rPr lang="en-US" dirty="0" err="1"/>
              <a:t>derīgi</a:t>
            </a:r>
            <a:r>
              <a:rPr lang="en-US" dirty="0"/>
              <a:t> un </a:t>
            </a:r>
            <a:r>
              <a:rPr lang="en-US" dirty="0" err="1"/>
              <a:t>izmantojami</a:t>
            </a:r>
            <a:r>
              <a:rPr lang="en-US" dirty="0"/>
              <a:t> (</a:t>
            </a:r>
            <a:r>
              <a:rPr lang="en-US" dirty="0" err="1"/>
              <a:t>turklāt</a:t>
            </a:r>
            <a:r>
              <a:rPr lang="en-US" dirty="0"/>
              <a:t> </a:t>
            </a:r>
            <a:r>
              <a:rPr lang="en-US" dirty="0" err="1"/>
              <a:t>arī</a:t>
            </a:r>
            <a:r>
              <a:rPr lang="en-US" dirty="0"/>
              <a:t> </a:t>
            </a:r>
            <a:r>
              <a:rPr lang="en-US" dirty="0" err="1"/>
              <a:t>ir</a:t>
            </a:r>
            <a:r>
              <a:rPr lang="en-US" dirty="0"/>
              <a:t> </a:t>
            </a:r>
            <a:r>
              <a:rPr lang="en-US" dirty="0" err="1"/>
              <a:t>jābūt</a:t>
            </a:r>
            <a:r>
              <a:rPr lang="en-US" dirty="0"/>
              <a:t> </a:t>
            </a:r>
            <a:r>
              <a:rPr lang="en-US" dirty="0" err="1"/>
              <a:t>aktīvai</a:t>
            </a:r>
            <a:r>
              <a:rPr lang="en-US" dirty="0"/>
              <a:t> </a:t>
            </a:r>
            <a:r>
              <a:rPr lang="en-US" dirty="0" err="1"/>
              <a:t>licencei</a:t>
            </a:r>
            <a:r>
              <a:rPr lang="en-US" dirty="0"/>
              <a:t> un </a:t>
            </a:r>
            <a:r>
              <a:rPr lang="en-US" dirty="0" err="1"/>
              <a:t>atļaujai</a:t>
            </a:r>
            <a:r>
              <a:rPr lang="en-US" dirty="0"/>
              <a:t> no </a:t>
            </a:r>
            <a:r>
              <a:rPr lang="en-US" dirty="0" err="1"/>
              <a:t>izdevēja</a:t>
            </a:r>
            <a:r>
              <a:rPr lang="en-US" dirty="0"/>
              <a:t> – </a:t>
            </a:r>
            <a:r>
              <a:rPr lang="en-US" dirty="0" err="1"/>
              <a:t>autortiesību</a:t>
            </a:r>
            <a:r>
              <a:rPr lang="en-US" dirty="0"/>
              <a:t> </a:t>
            </a:r>
            <a:r>
              <a:rPr lang="en-US" dirty="0" err="1"/>
              <a:t>turētāja</a:t>
            </a:r>
            <a:r>
              <a:rPr lang="en-US" dirty="0"/>
              <a:t> – to </a:t>
            </a:r>
            <a:r>
              <a:rPr lang="en-US" dirty="0" err="1"/>
              <a:t>lietošanai</a:t>
            </a:r>
            <a:r>
              <a:rPr lang="en-US" dirty="0"/>
              <a:t> </a:t>
            </a:r>
            <a:r>
              <a:rPr lang="en-US" dirty="0" err="1"/>
              <a:t>Latvijā</a:t>
            </a:r>
            <a:r>
              <a:rPr lang="en-US" dirty="0"/>
              <a:t>). </a:t>
            </a:r>
            <a:endParaRPr dirty="0"/>
          </a:p>
        </p:txBody>
      </p:sp>
      <p:sp>
        <p:nvSpPr>
          <p:cNvPr id="119" name="Google Shape;119;p36"/>
          <p:cNvSpPr txBox="1"/>
          <p:nvPr/>
        </p:nvSpPr>
        <p:spPr>
          <a:xfrm>
            <a:off x="550607" y="5853797"/>
            <a:ext cx="110907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Hačatrjana, L., Umbraško, S., &amp; Raščevska, M. (2023). Pamatojums bērna dažādu attīstības jomu novērtēšanas instrumentu (kognitīvo, uzvedības, emocionālo, sociālo prasmju un citu jomu) adaptēšanai Latvijā.</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2e939d57899_0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200" b="1" dirty="0">
                <a:latin typeface="Play" panose="020B0604020202020204" charset="0"/>
                <a:ea typeface="Arial"/>
                <a:cs typeface="Arial"/>
                <a:sym typeface="Arial"/>
              </a:rPr>
              <a:t>Vineland-3</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novērtējamās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jomas</a:t>
            </a:r>
            <a:endParaRPr sz="3200" dirty="0">
              <a:latin typeface="Play" panose="020B0604020202020204" charset="0"/>
              <a:ea typeface="Arial"/>
              <a:cs typeface="Arial"/>
              <a:sym typeface="Arial"/>
            </a:endParaRPr>
          </a:p>
        </p:txBody>
      </p:sp>
      <p:sp>
        <p:nvSpPr>
          <p:cNvPr id="544" name="Google Shape;544;g2e939d57899_0_24"/>
          <p:cNvSpPr txBox="1">
            <a:spLocks noGrp="1"/>
          </p:cNvSpPr>
          <p:nvPr>
            <p:ph type="body" idx="1"/>
          </p:nvPr>
        </p:nvSpPr>
        <p:spPr>
          <a:xfrm>
            <a:off x="838200" y="1825625"/>
            <a:ext cx="5181600" cy="43512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Autofit/>
          </a:bodyPr>
          <a:lstStyle/>
          <a:p>
            <a:pPr marL="628650" lvl="0" indent="-400050" algn="l" rtl="0">
              <a:lnSpc>
                <a:spcPct val="100000"/>
              </a:lnSpc>
              <a:spcBef>
                <a:spcPts val="0"/>
              </a:spcBef>
              <a:spcAft>
                <a:spcPts val="0"/>
              </a:spcAft>
              <a:buClr>
                <a:schemeClr val="dk1"/>
              </a:buClr>
              <a:buSzPts val="275"/>
              <a:buFont typeface="Arial"/>
              <a:buNone/>
            </a:pPr>
            <a:r>
              <a:rPr lang="en-US" sz="2400" b="1"/>
              <a:t>1.     komunikācija:</a:t>
            </a:r>
            <a:endParaRPr sz="2400" b="1"/>
          </a:p>
          <a:p>
            <a:pPr marL="1085850" lvl="0" indent="-400050" algn="l" rtl="0">
              <a:lnSpc>
                <a:spcPct val="100000"/>
              </a:lnSpc>
              <a:spcBef>
                <a:spcPts val="0"/>
              </a:spcBef>
              <a:spcAft>
                <a:spcPts val="0"/>
              </a:spcAft>
              <a:buClr>
                <a:schemeClr val="dk1"/>
              </a:buClr>
              <a:buSzPts val="275"/>
              <a:buFont typeface="Arial"/>
              <a:buNone/>
            </a:pPr>
            <a:r>
              <a:rPr lang="en-US" sz="2400"/>
              <a:t>a.     receptīvā,</a:t>
            </a:r>
            <a:endParaRPr sz="2400"/>
          </a:p>
          <a:p>
            <a:pPr marL="1085850" lvl="0" indent="-400050" algn="l" rtl="0">
              <a:lnSpc>
                <a:spcPct val="100000"/>
              </a:lnSpc>
              <a:spcBef>
                <a:spcPts val="0"/>
              </a:spcBef>
              <a:spcAft>
                <a:spcPts val="0"/>
              </a:spcAft>
              <a:buClr>
                <a:schemeClr val="dk1"/>
              </a:buClr>
              <a:buSzPts val="275"/>
              <a:buFont typeface="Arial"/>
              <a:buNone/>
            </a:pPr>
            <a:r>
              <a:rPr lang="en-US" sz="2400"/>
              <a:t>b.     ekspresīvā,</a:t>
            </a:r>
            <a:endParaRPr sz="2400"/>
          </a:p>
          <a:p>
            <a:pPr marL="1085850" lvl="0" indent="-400050" algn="l" rtl="0">
              <a:lnSpc>
                <a:spcPct val="100000"/>
              </a:lnSpc>
              <a:spcBef>
                <a:spcPts val="0"/>
              </a:spcBef>
              <a:spcAft>
                <a:spcPts val="0"/>
              </a:spcAft>
              <a:buClr>
                <a:schemeClr val="dk1"/>
              </a:buClr>
              <a:buSzPts val="275"/>
              <a:buFont typeface="Arial"/>
              <a:buNone/>
            </a:pPr>
            <a:r>
              <a:rPr lang="en-US" sz="2400"/>
              <a:t>c.     rakstīšanas prasmes,</a:t>
            </a:r>
            <a:endParaRPr sz="2400"/>
          </a:p>
          <a:p>
            <a:pPr marL="628650" lvl="0" indent="-400050" algn="l" rtl="0">
              <a:lnSpc>
                <a:spcPct val="100000"/>
              </a:lnSpc>
              <a:spcBef>
                <a:spcPts val="1000"/>
              </a:spcBef>
              <a:spcAft>
                <a:spcPts val="0"/>
              </a:spcAft>
              <a:buClr>
                <a:schemeClr val="dk1"/>
              </a:buClr>
              <a:buSzPts val="275"/>
              <a:buFont typeface="Arial"/>
              <a:buNone/>
            </a:pPr>
            <a:r>
              <a:rPr lang="en-US" sz="2400" b="1"/>
              <a:t>2.     ikdienas dzīves prasmes:</a:t>
            </a:r>
            <a:endParaRPr sz="2400" b="1"/>
          </a:p>
          <a:p>
            <a:pPr marL="1085850" lvl="0" indent="-400050" algn="l" rtl="0">
              <a:lnSpc>
                <a:spcPct val="100000"/>
              </a:lnSpc>
              <a:spcBef>
                <a:spcPts val="0"/>
              </a:spcBef>
              <a:spcAft>
                <a:spcPts val="0"/>
              </a:spcAft>
              <a:buClr>
                <a:schemeClr val="dk1"/>
              </a:buClr>
              <a:buSzPts val="275"/>
              <a:buFont typeface="Arial"/>
              <a:buNone/>
            </a:pPr>
            <a:r>
              <a:rPr lang="en-US" sz="2400"/>
              <a:t>a.     pašaprūpes prasmes,</a:t>
            </a:r>
            <a:endParaRPr sz="2400"/>
          </a:p>
          <a:p>
            <a:pPr marL="1085850" lvl="0" indent="-400050" algn="l" rtl="0">
              <a:lnSpc>
                <a:spcPct val="100000"/>
              </a:lnSpc>
              <a:spcBef>
                <a:spcPts val="0"/>
              </a:spcBef>
              <a:spcAft>
                <a:spcPts val="0"/>
              </a:spcAft>
              <a:buClr>
                <a:schemeClr val="dk1"/>
              </a:buClr>
              <a:buSzPts val="275"/>
              <a:buFont typeface="Arial"/>
              <a:buNone/>
            </a:pPr>
            <a:r>
              <a:rPr lang="en-US" sz="2400"/>
              <a:t>b.     saimnieciskās prasmes,</a:t>
            </a:r>
            <a:endParaRPr sz="2400"/>
          </a:p>
          <a:p>
            <a:pPr marL="1085850" lvl="0" indent="-400050" algn="l" rtl="0">
              <a:lnSpc>
                <a:spcPct val="100000"/>
              </a:lnSpc>
              <a:spcBef>
                <a:spcPts val="0"/>
              </a:spcBef>
              <a:spcAft>
                <a:spcPts val="0"/>
              </a:spcAft>
              <a:buClr>
                <a:schemeClr val="dk1"/>
              </a:buClr>
              <a:buSzPts val="275"/>
              <a:buFont typeface="Arial"/>
              <a:buNone/>
            </a:pPr>
            <a:r>
              <a:rPr lang="en-US" sz="2400"/>
              <a:t>c.     orientēšanās savā apkārtnē</a:t>
            </a:r>
            <a:endParaRPr sz="2400"/>
          </a:p>
          <a:p>
            <a:pPr marL="0" lvl="0" indent="0" algn="l" rtl="0">
              <a:lnSpc>
                <a:spcPct val="100000"/>
              </a:lnSpc>
              <a:spcBef>
                <a:spcPts val="0"/>
              </a:spcBef>
              <a:spcAft>
                <a:spcPts val="0"/>
              </a:spcAft>
              <a:buSzPts val="275"/>
              <a:buNone/>
            </a:pPr>
            <a:endParaRPr sz="2400"/>
          </a:p>
        </p:txBody>
      </p:sp>
      <p:sp>
        <p:nvSpPr>
          <p:cNvPr id="545" name="Google Shape;545;g2e939d57899_0_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
        <p:nvSpPr>
          <p:cNvPr id="546" name="Google Shape;546;g2e939d57899_0_24"/>
          <p:cNvSpPr txBox="1">
            <a:spLocks noGrp="1"/>
          </p:cNvSpPr>
          <p:nvPr>
            <p:ph type="body" idx="2"/>
          </p:nvPr>
        </p:nvSpPr>
        <p:spPr>
          <a:xfrm>
            <a:off x="6257700" y="1847988"/>
            <a:ext cx="5181600" cy="43512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rmAutofit/>
          </a:bodyPr>
          <a:lstStyle/>
          <a:p>
            <a:pPr marL="742950" lvl="0" indent="-457200" algn="l" rtl="0">
              <a:lnSpc>
                <a:spcPct val="100000"/>
              </a:lnSpc>
              <a:spcBef>
                <a:spcPts val="0"/>
              </a:spcBef>
              <a:spcAft>
                <a:spcPts val="0"/>
              </a:spcAft>
              <a:buClr>
                <a:schemeClr val="dk1"/>
              </a:buClr>
              <a:buSzPts val="275"/>
              <a:buFont typeface="Arial"/>
              <a:buNone/>
            </a:pPr>
            <a:r>
              <a:rPr lang="en-US" sz="2400" b="1"/>
              <a:t>3.     socializācija</a:t>
            </a:r>
            <a:r>
              <a:rPr lang="en-US" sz="2400"/>
              <a:t>:</a:t>
            </a:r>
            <a:endParaRPr sz="2400"/>
          </a:p>
          <a:p>
            <a:pPr marL="1200150" lvl="0" indent="-457200" algn="l" rtl="0">
              <a:lnSpc>
                <a:spcPct val="100000"/>
              </a:lnSpc>
              <a:spcBef>
                <a:spcPts val="0"/>
              </a:spcBef>
              <a:spcAft>
                <a:spcPts val="0"/>
              </a:spcAft>
              <a:buClr>
                <a:schemeClr val="dk1"/>
              </a:buClr>
              <a:buSzPts val="275"/>
              <a:buFont typeface="Arial"/>
              <a:buNone/>
            </a:pPr>
            <a:r>
              <a:rPr lang="en-US" sz="2400"/>
              <a:t>a.     starppersonu attiecības,</a:t>
            </a:r>
            <a:endParaRPr sz="2400"/>
          </a:p>
          <a:p>
            <a:pPr marL="1200150" lvl="0" indent="-457200" algn="l" rtl="0">
              <a:lnSpc>
                <a:spcPct val="100000"/>
              </a:lnSpc>
              <a:spcBef>
                <a:spcPts val="0"/>
              </a:spcBef>
              <a:spcAft>
                <a:spcPts val="0"/>
              </a:spcAft>
              <a:buClr>
                <a:schemeClr val="dk1"/>
              </a:buClr>
              <a:buSzPts val="275"/>
              <a:buFont typeface="Arial"/>
              <a:buNone/>
            </a:pPr>
            <a:r>
              <a:rPr lang="en-US" sz="2400"/>
              <a:t>b.     spēlēšanās un atpūta,</a:t>
            </a:r>
            <a:endParaRPr sz="2400"/>
          </a:p>
          <a:p>
            <a:pPr marL="1200150" lvl="0" indent="-457200" algn="l" rtl="0">
              <a:lnSpc>
                <a:spcPct val="100000"/>
              </a:lnSpc>
              <a:spcBef>
                <a:spcPts val="0"/>
              </a:spcBef>
              <a:spcAft>
                <a:spcPts val="0"/>
              </a:spcAft>
              <a:buClr>
                <a:schemeClr val="dk1"/>
              </a:buClr>
              <a:buSzPts val="275"/>
              <a:buFont typeface="Arial"/>
              <a:buNone/>
            </a:pPr>
            <a:r>
              <a:rPr lang="en-US" sz="2400"/>
              <a:t>c.     pieklājība,</a:t>
            </a:r>
            <a:endParaRPr sz="2400"/>
          </a:p>
          <a:p>
            <a:pPr marL="742950" lvl="0" indent="-457200" algn="l" rtl="0">
              <a:lnSpc>
                <a:spcPct val="100000"/>
              </a:lnSpc>
              <a:spcBef>
                <a:spcPts val="0"/>
              </a:spcBef>
              <a:spcAft>
                <a:spcPts val="0"/>
              </a:spcAft>
              <a:buClr>
                <a:schemeClr val="dk1"/>
              </a:buClr>
              <a:buSzPts val="275"/>
              <a:buFont typeface="Arial"/>
              <a:buNone/>
            </a:pPr>
            <a:r>
              <a:rPr lang="en-US" sz="2400" b="1"/>
              <a:t>4.     motoriskās prasmes:</a:t>
            </a:r>
            <a:endParaRPr sz="2400" b="1"/>
          </a:p>
          <a:p>
            <a:pPr marL="1200150" lvl="0" indent="-457200" algn="l" rtl="0">
              <a:lnSpc>
                <a:spcPct val="100000"/>
              </a:lnSpc>
              <a:spcBef>
                <a:spcPts val="0"/>
              </a:spcBef>
              <a:spcAft>
                <a:spcPts val="0"/>
              </a:spcAft>
              <a:buClr>
                <a:schemeClr val="dk1"/>
              </a:buClr>
              <a:buSzPts val="275"/>
              <a:buFont typeface="Arial"/>
              <a:buNone/>
            </a:pPr>
            <a:r>
              <a:rPr lang="en-US" sz="2400"/>
              <a:t>a.     lielā motorika,</a:t>
            </a:r>
            <a:endParaRPr sz="2400"/>
          </a:p>
          <a:p>
            <a:pPr marL="1200150" lvl="0" indent="-457200" algn="l" rtl="0">
              <a:lnSpc>
                <a:spcPct val="100000"/>
              </a:lnSpc>
              <a:spcBef>
                <a:spcPts val="0"/>
              </a:spcBef>
              <a:spcAft>
                <a:spcPts val="0"/>
              </a:spcAft>
              <a:buClr>
                <a:schemeClr val="dk1"/>
              </a:buClr>
              <a:buSzPts val="275"/>
              <a:buFont typeface="Arial"/>
              <a:buNone/>
            </a:pPr>
            <a:r>
              <a:rPr lang="en-US" sz="2400"/>
              <a:t>b.     sīkā motorika,</a:t>
            </a:r>
            <a:endParaRPr sz="2400"/>
          </a:p>
          <a:p>
            <a:pPr marL="742950" lvl="0" indent="-457200" algn="l" rtl="0">
              <a:lnSpc>
                <a:spcPct val="100000"/>
              </a:lnSpc>
              <a:spcBef>
                <a:spcPts val="0"/>
              </a:spcBef>
              <a:spcAft>
                <a:spcPts val="0"/>
              </a:spcAft>
              <a:buClr>
                <a:schemeClr val="dk1"/>
              </a:buClr>
              <a:buSzPts val="275"/>
              <a:buFont typeface="Arial"/>
              <a:buNone/>
            </a:pPr>
            <a:r>
              <a:rPr lang="en-US" sz="2400" b="1"/>
              <a:t>5.     problemātiska uzvedība</a:t>
            </a:r>
            <a:r>
              <a:rPr lang="en-US" sz="2400"/>
              <a:t>:</a:t>
            </a:r>
            <a:endParaRPr sz="2400"/>
          </a:p>
          <a:p>
            <a:pPr marL="1200150" lvl="0" indent="-457200" algn="l" rtl="0">
              <a:lnSpc>
                <a:spcPct val="100000"/>
              </a:lnSpc>
              <a:spcBef>
                <a:spcPts val="0"/>
              </a:spcBef>
              <a:spcAft>
                <a:spcPts val="0"/>
              </a:spcAft>
              <a:buClr>
                <a:schemeClr val="dk1"/>
              </a:buClr>
              <a:buSzPts val="275"/>
              <a:buFont typeface="Arial"/>
              <a:buNone/>
            </a:pPr>
            <a:r>
              <a:rPr lang="en-US" sz="2400"/>
              <a:t>a.     internalizācija,</a:t>
            </a:r>
            <a:endParaRPr sz="2400"/>
          </a:p>
          <a:p>
            <a:pPr marL="1200150" lvl="0" indent="-457200" algn="l" rtl="0">
              <a:lnSpc>
                <a:spcPct val="100000"/>
              </a:lnSpc>
              <a:spcBef>
                <a:spcPts val="0"/>
              </a:spcBef>
              <a:spcAft>
                <a:spcPts val="0"/>
              </a:spcAft>
              <a:buSzPts val="1800"/>
              <a:buNone/>
            </a:pPr>
            <a:r>
              <a:rPr lang="en-US" sz="2400"/>
              <a:t>b.     eksternalizācija.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err="1">
                <a:latin typeface="Play" panose="020B0604020202020204" charset="0"/>
                <a:ea typeface="Arial"/>
                <a:cs typeface="Arial"/>
                <a:sym typeface="Arial"/>
              </a:rPr>
              <a:t>Skrīnings</a:t>
            </a:r>
            <a:endParaRPr dirty="0">
              <a:latin typeface="Play" panose="020B0604020202020204" charset="0"/>
              <a:ea typeface="Arial"/>
              <a:cs typeface="Arial"/>
              <a:sym typeface="Arial"/>
            </a:endParaRPr>
          </a:p>
        </p:txBody>
      </p:sp>
      <p:sp>
        <p:nvSpPr>
          <p:cNvPr id="552" name="Google Shape;552;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Rīks, kas paredzēts ātrai grūtību / risku atpazīšanai.</a:t>
            </a:r>
            <a:endParaRPr/>
          </a:p>
          <a:p>
            <a:pPr marL="457200" lvl="0" indent="-342900" algn="l" rtl="0">
              <a:lnSpc>
                <a:spcPct val="90000"/>
              </a:lnSpc>
              <a:spcBef>
                <a:spcPts val="1000"/>
              </a:spcBef>
              <a:spcAft>
                <a:spcPts val="0"/>
              </a:spcAft>
              <a:buClr>
                <a:schemeClr val="dk1"/>
              </a:buClr>
              <a:buSzPts val="1800"/>
              <a:buChar char="•"/>
            </a:pPr>
            <a:r>
              <a:rPr lang="en-US"/>
              <a:t>Standartizēts.</a:t>
            </a:r>
            <a:endParaRPr/>
          </a:p>
          <a:p>
            <a:pPr marL="457200" lvl="0" indent="-342900" algn="l" rtl="0">
              <a:lnSpc>
                <a:spcPct val="90000"/>
              </a:lnSpc>
              <a:spcBef>
                <a:spcPts val="1000"/>
              </a:spcBef>
              <a:spcAft>
                <a:spcPts val="0"/>
              </a:spcAft>
              <a:buClr>
                <a:schemeClr val="dk1"/>
              </a:buClr>
              <a:buSzPts val="1800"/>
              <a:buChar char="•"/>
            </a:pPr>
            <a:r>
              <a:rPr lang="en-US"/>
              <a:t>Mazāk pantu nekā profesionālajam instrumentam.</a:t>
            </a:r>
            <a:endParaRPr/>
          </a:p>
          <a:p>
            <a:pPr marL="457200" lvl="0" indent="-342900" algn="l" rtl="0">
              <a:lnSpc>
                <a:spcPct val="90000"/>
              </a:lnSpc>
              <a:spcBef>
                <a:spcPts val="1000"/>
              </a:spcBef>
              <a:spcAft>
                <a:spcPts val="0"/>
              </a:spcAft>
              <a:buClr>
                <a:schemeClr val="dk1"/>
              </a:buClr>
              <a:buSzPts val="1800"/>
              <a:buChar char="•"/>
            </a:pPr>
            <a:r>
              <a:rPr lang="en-US"/>
              <a:t>Ātri un viegli lietojams plašākā populācijā.</a:t>
            </a:r>
            <a:endParaRPr/>
          </a:p>
          <a:p>
            <a:pPr marL="457200" lvl="0" indent="-342900" algn="l" rtl="0">
              <a:lnSpc>
                <a:spcPct val="90000"/>
              </a:lnSpc>
              <a:spcBef>
                <a:spcPts val="1000"/>
              </a:spcBef>
              <a:spcAft>
                <a:spcPts val="0"/>
              </a:spcAft>
              <a:buClr>
                <a:schemeClr val="dk1"/>
              </a:buClr>
              <a:buSzPts val="1800"/>
              <a:buChar char="•"/>
            </a:pPr>
            <a:r>
              <a:rPr lang="en-US"/>
              <a:t>Norāda uz grūtībām, riskiem, noteiktās jomās, bet ar to parasti nediagnosticē traucējumus.</a:t>
            </a:r>
            <a:endParaRPr/>
          </a:p>
          <a:p>
            <a:pPr marL="457200" lvl="0" indent="-342900" algn="l" rtl="0">
              <a:lnSpc>
                <a:spcPct val="90000"/>
              </a:lnSpc>
              <a:spcBef>
                <a:spcPts val="1000"/>
              </a:spcBef>
              <a:spcAft>
                <a:spcPts val="0"/>
              </a:spcAft>
              <a:buClr>
                <a:schemeClr val="dk1"/>
              </a:buClr>
              <a:buSzPts val="1800"/>
              <a:buChar char="•"/>
            </a:pPr>
            <a:r>
              <a:rPr lang="en-US"/>
              <a:t>Traucējumu diagnosticēšanai nepieciešama padziļināta izvērtēšana, izmantojot profesionālus instrumentus.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err="1">
                <a:latin typeface="Play" panose="020B0604020202020204" charset="0"/>
                <a:ea typeface="Arial"/>
                <a:cs typeface="Arial"/>
                <a:sym typeface="Arial"/>
              </a:rPr>
              <a:t>Latvijā</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pašreiz</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standartizēti</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skrīninga</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instrumenti</a:t>
            </a:r>
            <a:endParaRPr dirty="0">
              <a:latin typeface="Play" panose="020B0604020202020204" charset="0"/>
              <a:ea typeface="Arial"/>
              <a:cs typeface="Arial"/>
              <a:sym typeface="Arial"/>
            </a:endParaRPr>
          </a:p>
        </p:txBody>
      </p:sp>
      <p:sp>
        <p:nvSpPr>
          <p:cNvPr id="558" name="Google Shape;558;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en-US" i="1"/>
              <a:t>Acadience (Dibels Next) </a:t>
            </a:r>
            <a:r>
              <a:rPr lang="en-US"/>
              <a:t>– agrīno lasītprasmes risku noteikšanai</a:t>
            </a:r>
            <a:endParaRPr/>
          </a:p>
          <a:p>
            <a:pPr marL="914400" lvl="1" indent="-342900" algn="l" rtl="0">
              <a:lnSpc>
                <a:spcPct val="150000"/>
              </a:lnSpc>
              <a:spcBef>
                <a:spcPts val="500"/>
              </a:spcBef>
              <a:spcAft>
                <a:spcPts val="0"/>
              </a:spcAft>
              <a:buSzPts val="1800"/>
              <a:buChar char="•"/>
            </a:pPr>
            <a:r>
              <a:rPr lang="en-US" sz="2800"/>
              <a:t>Vecums 6 g. (sagatavošanas klase) – 6. klase.</a:t>
            </a:r>
            <a:endParaRPr/>
          </a:p>
          <a:p>
            <a:pPr marL="457200" lvl="0" indent="-342900" algn="l" rtl="0">
              <a:lnSpc>
                <a:spcPct val="150000"/>
              </a:lnSpc>
              <a:spcBef>
                <a:spcPts val="1000"/>
              </a:spcBef>
              <a:spcAft>
                <a:spcPts val="0"/>
              </a:spcAft>
              <a:buSzPts val="1800"/>
              <a:buChar char="•"/>
            </a:pPr>
            <a:r>
              <a:rPr lang="en-US" i="1"/>
              <a:t>BAASIK</a:t>
            </a:r>
            <a:r>
              <a:rPr lang="en-US"/>
              <a:t> – neirālās attīstības traucējumu risku noteikšanai </a:t>
            </a:r>
            <a:endParaRPr/>
          </a:p>
          <a:p>
            <a:pPr marL="914400" lvl="1" indent="-342900" algn="l" rtl="0">
              <a:lnSpc>
                <a:spcPct val="150000"/>
              </a:lnSpc>
              <a:spcBef>
                <a:spcPts val="500"/>
              </a:spcBef>
              <a:spcAft>
                <a:spcPts val="0"/>
              </a:spcAft>
              <a:buSzPts val="1800"/>
              <a:buChar char="•"/>
            </a:pPr>
            <a:r>
              <a:rPr lang="en-US" sz="2800"/>
              <a:t>Vecums 1 g. 6 mēn. – 6g. 11 mēn.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3"/>
          <p:cNvSpPr txBox="1">
            <a:spLocks noGrp="1"/>
          </p:cNvSpPr>
          <p:nvPr>
            <p:ph type="ctrTitle"/>
          </p:nvPr>
        </p:nvSpPr>
        <p:spPr>
          <a:xfrm>
            <a:off x="1524000" y="1122363"/>
            <a:ext cx="9144000" cy="35774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sz="3600" dirty="0">
                <a:latin typeface="Play" panose="020B0604020202020204" charset="0"/>
                <a:ea typeface="Arial"/>
                <a:cs typeface="Arial"/>
                <a:sym typeface="Arial"/>
              </a:rPr>
              <a:t>PROJEKTS </a:t>
            </a:r>
            <a:r>
              <a:rPr lang="lv-LV" sz="3600" dirty="0">
                <a:latin typeface="Play" panose="020B0604020202020204" charset="0"/>
                <a:ea typeface="Arial"/>
                <a:cs typeface="Arial"/>
                <a:sym typeface="Arial"/>
              </a:rPr>
              <a:t>"</a:t>
            </a:r>
            <a:r>
              <a:rPr lang="en-US" sz="3600" dirty="0">
                <a:latin typeface="Play" panose="020B0604020202020204" charset="0"/>
                <a:ea typeface="Arial"/>
                <a:cs typeface="Arial"/>
                <a:sym typeface="Arial"/>
              </a:rPr>
              <a:t>VIENOTĀ BĒRNU AGRĪNĀS ATTĪSTĪBAS SKRĪNINGA</a:t>
            </a:r>
            <a:br>
              <a:rPr lang="en-US" sz="3600" dirty="0">
                <a:latin typeface="Play" panose="020B0604020202020204" charset="0"/>
                <a:ea typeface="Arial"/>
                <a:cs typeface="Arial"/>
                <a:sym typeface="Arial"/>
              </a:rPr>
            </a:br>
            <a:r>
              <a:rPr lang="en-US" sz="3600" dirty="0">
                <a:latin typeface="Play" panose="020B0604020202020204" charset="0"/>
                <a:ea typeface="Arial"/>
                <a:cs typeface="Arial"/>
                <a:sym typeface="Arial"/>
              </a:rPr>
              <a:t>METODISKO INSTRUMENTU KOMPLEKTA IZSTRĀDE</a:t>
            </a:r>
            <a:r>
              <a:rPr lang="lv-LV" sz="3600" dirty="0">
                <a:latin typeface="Play" panose="020B0604020202020204" charset="0"/>
                <a:ea typeface="Arial"/>
                <a:cs typeface="Arial"/>
                <a:sym typeface="Arial"/>
              </a:rPr>
              <a:t>"</a:t>
            </a:r>
            <a:br>
              <a:rPr lang="en-US" sz="3600" dirty="0">
                <a:latin typeface="Play" panose="020B0604020202020204" charset="0"/>
                <a:ea typeface="Arial"/>
                <a:cs typeface="Arial"/>
                <a:sym typeface="Arial"/>
              </a:rPr>
            </a:br>
            <a:r>
              <a:rPr lang="en-US" sz="4400" b="1" dirty="0">
                <a:latin typeface="Play" panose="020B0604020202020204" charset="0"/>
                <a:ea typeface="Arial"/>
                <a:cs typeface="Arial"/>
                <a:sym typeface="Arial"/>
              </a:rPr>
              <a:t>e-BAASIK</a:t>
            </a:r>
            <a:endParaRPr sz="4400" b="1" dirty="0">
              <a:latin typeface="Play" panose="020B0604020202020204" charset="0"/>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4"/>
          <p:cNvSpPr txBox="1">
            <a:spLocks noGrp="1"/>
          </p:cNvSpPr>
          <p:nvPr>
            <p:ph type="title"/>
          </p:nvPr>
        </p:nvSpPr>
        <p:spPr>
          <a:xfrm>
            <a:off x="572655" y="363528"/>
            <a:ext cx="10901590" cy="8981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200" dirty="0">
                <a:latin typeface="Play" panose="020B0604020202020204" charset="0"/>
                <a:ea typeface="Arial"/>
                <a:cs typeface="Arial"/>
                <a:sym typeface="Arial"/>
              </a:rPr>
              <a:t>e-BAASIK PĒTNIEKU UN EKSPERTU KOMANDA</a:t>
            </a:r>
            <a:endParaRPr sz="3200" dirty="0">
              <a:latin typeface="Play" panose="020B0604020202020204" charset="0"/>
              <a:ea typeface="Arial"/>
              <a:cs typeface="Arial"/>
              <a:sym typeface="Arial"/>
            </a:endParaRPr>
          </a:p>
        </p:txBody>
      </p:sp>
      <p:sp>
        <p:nvSpPr>
          <p:cNvPr id="569" name="Google Shape;569;p44"/>
          <p:cNvSpPr txBox="1">
            <a:spLocks noGrp="1"/>
          </p:cNvSpPr>
          <p:nvPr>
            <p:ph type="body" idx="1"/>
          </p:nvPr>
        </p:nvSpPr>
        <p:spPr>
          <a:xfrm>
            <a:off x="5358325" y="1306099"/>
            <a:ext cx="5995475" cy="2353465"/>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1000"/>
              </a:spcBef>
              <a:spcAft>
                <a:spcPts val="0"/>
              </a:spcAft>
              <a:buSzPts val="1800"/>
              <a:buFont typeface="Arial"/>
              <a:buNone/>
            </a:pPr>
            <a:r>
              <a:rPr lang="en-US" sz="2200" b="1" u="sng"/>
              <a:t>Rīgas Stradiņa Universitāt</a:t>
            </a:r>
            <a:r>
              <a:rPr lang="en-US" sz="2200" b="1"/>
              <a:t>e:</a:t>
            </a:r>
            <a:endParaRPr sz="2200" b="1">
              <a:solidFill>
                <a:srgbClr val="FAC090"/>
              </a:solidFill>
            </a:endParaRPr>
          </a:p>
          <a:p>
            <a:pPr marL="0" lvl="0" indent="0" algn="l" rtl="0">
              <a:lnSpc>
                <a:spcPct val="90000"/>
              </a:lnSpc>
              <a:spcBef>
                <a:spcPts val="1000"/>
              </a:spcBef>
              <a:spcAft>
                <a:spcPts val="0"/>
              </a:spcAft>
              <a:buSzPts val="1800"/>
              <a:buFont typeface="Arial"/>
              <a:buNone/>
            </a:pPr>
            <a:r>
              <a:rPr lang="en-US" sz="2200" b="1" u="sng"/>
              <a:t>Bērnu klīniskās universitātes slimnīca</a:t>
            </a:r>
            <a:r>
              <a:rPr lang="en-US" sz="2200" b="1"/>
              <a:t>: </a:t>
            </a:r>
            <a:endParaRPr/>
          </a:p>
          <a:p>
            <a:pPr marL="0" lvl="0" indent="0" algn="l" rtl="0">
              <a:lnSpc>
                <a:spcPct val="90000"/>
              </a:lnSpc>
              <a:spcBef>
                <a:spcPts val="0"/>
              </a:spcBef>
              <a:spcAft>
                <a:spcPts val="0"/>
              </a:spcAft>
              <a:buSzPts val="1800"/>
              <a:buFont typeface="Arial"/>
              <a:buNone/>
            </a:pPr>
            <a:r>
              <a:rPr lang="en-US" sz="2200"/>
              <a:t>Dr. med. prof. Ilze Grope (RSU), </a:t>
            </a:r>
            <a:endParaRPr/>
          </a:p>
          <a:p>
            <a:pPr marL="0" lvl="0" indent="0" algn="l" rtl="0">
              <a:lnSpc>
                <a:spcPct val="90000"/>
              </a:lnSpc>
              <a:spcBef>
                <a:spcPts val="0"/>
              </a:spcBef>
              <a:spcAft>
                <a:spcPts val="0"/>
              </a:spcAft>
              <a:buSzPts val="1800"/>
              <a:buFont typeface="Arial"/>
              <a:buNone/>
            </a:pPr>
            <a:r>
              <a:rPr lang="en-US" sz="2200"/>
              <a:t>Mg. sc. sal. ārsts-psihiatrs Ņikita Bezborodovs (BKUS), </a:t>
            </a:r>
            <a:endParaRPr/>
          </a:p>
          <a:p>
            <a:pPr marL="0" lvl="0" indent="0" algn="l" rtl="0">
              <a:lnSpc>
                <a:spcPct val="90000"/>
              </a:lnSpc>
              <a:spcBef>
                <a:spcPts val="0"/>
              </a:spcBef>
              <a:spcAft>
                <a:spcPts val="0"/>
              </a:spcAft>
              <a:buSzPts val="1800"/>
              <a:buFont typeface="Arial"/>
              <a:buNone/>
            </a:pPr>
            <a:r>
              <a:rPr lang="en-US" sz="2200"/>
              <a:t>Dr. med. otolaringologs Sandra Kušķe (BKUS),</a:t>
            </a:r>
            <a:endParaRPr/>
          </a:p>
          <a:p>
            <a:pPr marL="0" lvl="0" indent="0" algn="l" rtl="0">
              <a:lnSpc>
                <a:spcPct val="90000"/>
              </a:lnSpc>
              <a:spcBef>
                <a:spcPts val="0"/>
              </a:spcBef>
              <a:spcAft>
                <a:spcPts val="0"/>
              </a:spcAft>
              <a:buSzPts val="1800"/>
              <a:buFont typeface="Arial"/>
              <a:buNone/>
            </a:pPr>
            <a:r>
              <a:rPr lang="en-US" sz="2200"/>
              <a:t>Dr. med. oftalmologs Sandra Valeiņa (BKUS).</a:t>
            </a:r>
            <a:endParaRPr/>
          </a:p>
        </p:txBody>
      </p:sp>
      <p:sp>
        <p:nvSpPr>
          <p:cNvPr id="570" name="Google Shape;570;p44"/>
          <p:cNvSpPr/>
          <p:nvPr/>
        </p:nvSpPr>
        <p:spPr>
          <a:xfrm>
            <a:off x="572655" y="1298575"/>
            <a:ext cx="4705783"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sng" strike="noStrike" cap="none" dirty="0" err="1">
                <a:solidFill>
                  <a:srgbClr val="000000"/>
                </a:solidFill>
                <a:latin typeface="Arial"/>
                <a:ea typeface="Arial"/>
                <a:cs typeface="Arial"/>
                <a:sym typeface="Arial"/>
              </a:rPr>
              <a:t>Latvijas</a:t>
            </a:r>
            <a:r>
              <a:rPr lang="en-US" sz="2200" b="1" i="0" u="sng" strike="noStrike" cap="none" dirty="0">
                <a:solidFill>
                  <a:srgbClr val="000000"/>
                </a:solidFill>
                <a:latin typeface="Arial"/>
                <a:ea typeface="Arial"/>
                <a:cs typeface="Arial"/>
                <a:sym typeface="Arial"/>
              </a:rPr>
              <a:t> </a:t>
            </a:r>
            <a:r>
              <a:rPr lang="en-US" sz="2200" b="1" i="0" u="sng" strike="noStrike" cap="none" dirty="0" err="1">
                <a:solidFill>
                  <a:srgbClr val="000000"/>
                </a:solidFill>
                <a:latin typeface="Arial"/>
                <a:ea typeface="Arial"/>
                <a:cs typeface="Arial"/>
                <a:sym typeface="Arial"/>
              </a:rPr>
              <a:t>Universitātes</a:t>
            </a:r>
            <a:r>
              <a:rPr lang="en-US" sz="2200" b="1" i="0" u="sng" strike="noStrike" cap="none" dirty="0">
                <a:solidFill>
                  <a:srgbClr val="000000"/>
                </a:solidFill>
                <a:latin typeface="Arial"/>
                <a:ea typeface="Arial"/>
                <a:cs typeface="Arial"/>
                <a:sym typeface="Arial"/>
              </a:rPr>
              <a:t> </a:t>
            </a:r>
            <a:r>
              <a:rPr lang="en-US" sz="2200" b="1" i="0" u="none" strike="noStrike" cap="none" dirty="0" err="1">
                <a:solidFill>
                  <a:srgbClr val="000000"/>
                </a:solidFill>
                <a:latin typeface="Arial"/>
                <a:ea typeface="Arial"/>
                <a:cs typeface="Arial"/>
                <a:sym typeface="Arial"/>
              </a:rPr>
              <a:t>Izglītības</a:t>
            </a:r>
            <a:r>
              <a:rPr lang="en-US" sz="2200" b="1" i="0" u="none" strike="noStrike" cap="none" dirty="0">
                <a:solidFill>
                  <a:srgbClr val="000000"/>
                </a:solidFill>
                <a:latin typeface="Arial"/>
                <a:ea typeface="Arial"/>
                <a:cs typeface="Arial"/>
                <a:sym typeface="Arial"/>
              </a:rPr>
              <a:t> </a:t>
            </a:r>
            <a:r>
              <a:rPr lang="en-US" sz="2200" b="1" i="0" u="none" strike="noStrike" cap="none" dirty="0" err="1">
                <a:solidFill>
                  <a:srgbClr val="000000"/>
                </a:solidFill>
                <a:latin typeface="Arial"/>
                <a:ea typeface="Arial"/>
                <a:cs typeface="Arial"/>
                <a:sym typeface="Arial"/>
              </a:rPr>
              <a:t>zinātņu</a:t>
            </a:r>
            <a:r>
              <a:rPr lang="en-US" sz="2200" b="1" i="0" u="none" strike="noStrike" cap="none" dirty="0">
                <a:solidFill>
                  <a:srgbClr val="000000"/>
                </a:solidFill>
                <a:latin typeface="Arial"/>
                <a:ea typeface="Arial"/>
                <a:cs typeface="Arial"/>
                <a:sym typeface="Arial"/>
              </a:rPr>
              <a:t> un </a:t>
            </a:r>
            <a:r>
              <a:rPr lang="en-US" sz="2200" b="1" i="0" u="none" strike="noStrike" cap="none" dirty="0" err="1">
                <a:solidFill>
                  <a:srgbClr val="000000"/>
                </a:solidFill>
                <a:latin typeface="Arial"/>
                <a:ea typeface="Arial"/>
                <a:cs typeface="Arial"/>
                <a:sym typeface="Arial"/>
              </a:rPr>
              <a:t>psiholoģijas</a:t>
            </a:r>
            <a:r>
              <a:rPr lang="en-US" sz="2200" b="1" i="0" u="none" strike="noStrike" cap="none" dirty="0">
                <a:solidFill>
                  <a:srgbClr val="000000"/>
                </a:solidFill>
                <a:latin typeface="Arial"/>
                <a:ea typeface="Arial"/>
                <a:cs typeface="Arial"/>
                <a:sym typeface="Arial"/>
              </a:rPr>
              <a:t> </a:t>
            </a:r>
            <a:r>
              <a:rPr lang="en-US" sz="2200" b="1" i="0" u="none" strike="noStrike" cap="none" dirty="0" err="1">
                <a:solidFill>
                  <a:srgbClr val="000000"/>
                </a:solidFill>
                <a:latin typeface="Arial"/>
                <a:ea typeface="Arial"/>
                <a:cs typeface="Arial"/>
                <a:sym typeface="Arial"/>
              </a:rPr>
              <a:t>fakultāte</a:t>
            </a:r>
            <a:r>
              <a:rPr lang="en-US" sz="2200" b="1" i="0" u="none" strike="noStrike" cap="none" dirty="0">
                <a:solidFill>
                  <a:srgbClr val="000000"/>
                </a:solidFill>
                <a:latin typeface="Arial"/>
                <a:ea typeface="Arial"/>
                <a:cs typeface="Arial"/>
                <a:sym typeface="Arial"/>
              </a:rPr>
              <a:t>: </a:t>
            </a:r>
            <a:endParaRPr sz="2200" b="0" i="0" u="none" strike="noStrike" cap="none" dirty="0">
              <a:solidFill>
                <a:srgbClr val="31859C"/>
              </a:solidFill>
              <a:latin typeface="Arial"/>
              <a:ea typeface="Arial"/>
              <a:cs typeface="Arial"/>
              <a:sym typeface="Arial"/>
            </a:endParaRPr>
          </a:p>
          <a:p>
            <a:pPr marL="0" marR="0" lvl="0" indent="0" algn="l" rtl="0">
              <a:lnSpc>
                <a:spcPct val="100000"/>
              </a:lnSpc>
              <a:spcBef>
                <a:spcPts val="0"/>
              </a:spcBef>
              <a:spcAft>
                <a:spcPts val="0"/>
              </a:spcAft>
              <a:buNone/>
            </a:pPr>
            <a:r>
              <a:rPr lang="en-US" sz="2200" b="0" i="0" u="none" strike="noStrike" cap="none" dirty="0">
                <a:solidFill>
                  <a:schemeClr val="accent6"/>
                </a:solidFill>
                <a:latin typeface="Arial"/>
                <a:ea typeface="Arial"/>
                <a:cs typeface="Arial"/>
                <a:sym typeface="Arial"/>
              </a:rPr>
              <a:t>Dr. psych. </a:t>
            </a:r>
            <a:r>
              <a:rPr lang="en-US" sz="2200" b="1" i="0" u="none" strike="noStrike" cap="none" dirty="0" err="1">
                <a:solidFill>
                  <a:schemeClr val="accent6"/>
                </a:solidFill>
                <a:latin typeface="Arial"/>
                <a:ea typeface="Arial"/>
                <a:cs typeface="Arial"/>
                <a:sym typeface="Arial"/>
              </a:rPr>
              <a:t>Malgožata</a:t>
            </a:r>
            <a:r>
              <a:rPr lang="en-US" sz="2200" b="1" i="0" u="none" strike="noStrike" cap="none" dirty="0">
                <a:solidFill>
                  <a:schemeClr val="accent6"/>
                </a:solidFill>
                <a:latin typeface="Arial"/>
                <a:ea typeface="Arial"/>
                <a:cs typeface="Arial"/>
                <a:sym typeface="Arial"/>
              </a:rPr>
              <a:t> </a:t>
            </a:r>
            <a:r>
              <a:rPr lang="en-US" sz="2200" b="1" i="0" u="none" strike="noStrike" cap="none" dirty="0" err="1">
                <a:solidFill>
                  <a:schemeClr val="accent6"/>
                </a:solidFill>
                <a:latin typeface="Arial"/>
                <a:ea typeface="Arial"/>
                <a:cs typeface="Arial"/>
                <a:sym typeface="Arial"/>
              </a:rPr>
              <a:t>Raščevska</a:t>
            </a:r>
            <a:r>
              <a:rPr lang="en-US" sz="2200" b="1" i="0" u="none" strike="noStrike" cap="none" dirty="0">
                <a:solidFill>
                  <a:schemeClr val="accent6"/>
                </a:solidFill>
                <a:latin typeface="Arial"/>
                <a:ea typeface="Arial"/>
                <a:cs typeface="Arial"/>
                <a:sym typeface="Arial"/>
              </a:rPr>
              <a:t> </a:t>
            </a:r>
            <a:r>
              <a:rPr lang="en-US" sz="2200" b="0" i="0" u="none" strike="noStrike" cap="none" dirty="0">
                <a:solidFill>
                  <a:schemeClr val="accent6"/>
                </a:solidFill>
                <a:latin typeface="Arial"/>
                <a:ea typeface="Arial"/>
                <a:cs typeface="Arial"/>
                <a:sym typeface="Arial"/>
              </a:rPr>
              <a:t>– </a:t>
            </a:r>
            <a:r>
              <a:rPr lang="en-US" sz="2200" b="0" i="0" u="none" strike="noStrike" cap="none" dirty="0" err="1">
                <a:solidFill>
                  <a:schemeClr val="accent6"/>
                </a:solidFill>
                <a:latin typeface="Arial"/>
                <a:ea typeface="Arial"/>
                <a:cs typeface="Arial"/>
                <a:sym typeface="Arial"/>
              </a:rPr>
              <a:t>projekta</a:t>
            </a:r>
            <a:r>
              <a:rPr lang="en-US" sz="2200" b="0" i="0" u="none" strike="noStrike" cap="none" dirty="0">
                <a:solidFill>
                  <a:schemeClr val="accent6"/>
                </a:solidFill>
                <a:latin typeface="Arial"/>
                <a:ea typeface="Arial"/>
                <a:cs typeface="Arial"/>
                <a:sym typeface="Arial"/>
              </a:rPr>
              <a:t> </a:t>
            </a:r>
            <a:r>
              <a:rPr lang="en-US" sz="2200" b="0" i="0" u="none" strike="noStrike" cap="none" dirty="0" err="1">
                <a:solidFill>
                  <a:schemeClr val="accent6"/>
                </a:solidFill>
                <a:latin typeface="Arial"/>
                <a:ea typeface="Arial"/>
                <a:cs typeface="Arial"/>
                <a:sym typeface="Arial"/>
              </a:rPr>
              <a:t>zinātniskā</a:t>
            </a:r>
            <a:r>
              <a:rPr lang="en-US" sz="2200" b="0" i="0" u="none" strike="noStrike" cap="none" dirty="0">
                <a:solidFill>
                  <a:schemeClr val="accent6"/>
                </a:solidFill>
                <a:latin typeface="Arial"/>
                <a:ea typeface="Arial"/>
                <a:cs typeface="Arial"/>
                <a:sym typeface="Arial"/>
              </a:rPr>
              <a:t> </a:t>
            </a:r>
            <a:r>
              <a:rPr lang="en-US" sz="2200" b="0" i="0" u="none" strike="noStrike" cap="none" dirty="0" err="1">
                <a:solidFill>
                  <a:schemeClr val="accent6"/>
                </a:solidFill>
                <a:latin typeface="Arial"/>
                <a:ea typeface="Arial"/>
                <a:cs typeface="Arial"/>
                <a:sym typeface="Arial"/>
              </a:rPr>
              <a:t>vadītāja</a:t>
            </a:r>
            <a:r>
              <a:rPr lang="en-US" sz="2200" b="0" i="0" u="none" strike="noStrike" cap="none" dirty="0">
                <a:solidFill>
                  <a:schemeClr val="accent6"/>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Dr. psych. </a:t>
            </a:r>
            <a:r>
              <a:rPr lang="en-US" sz="2200" b="0" i="0" u="none" strike="noStrike" cap="none" dirty="0" err="1">
                <a:solidFill>
                  <a:srgbClr val="000000"/>
                </a:solidFill>
                <a:latin typeface="Arial"/>
                <a:ea typeface="Arial"/>
                <a:cs typeface="Arial"/>
                <a:sym typeface="Arial"/>
              </a:rPr>
              <a:t>Ieva</a:t>
            </a:r>
            <a:r>
              <a:rPr lang="en-US" sz="2200" b="0" i="0" u="none" strike="noStrike" cap="none" dirty="0">
                <a:solidFill>
                  <a:srgbClr val="000000"/>
                </a:solidFill>
                <a:latin typeface="Arial"/>
                <a:ea typeface="Arial"/>
                <a:cs typeface="Arial"/>
                <a:sym typeface="Arial"/>
              </a:rPr>
              <a:t> Bite,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Dr. </a:t>
            </a:r>
            <a:r>
              <a:rPr lang="en-US" sz="2200" b="0" i="0" u="none" strike="noStrike" cap="none" dirty="0" err="1">
                <a:solidFill>
                  <a:srgbClr val="000000"/>
                </a:solidFill>
                <a:latin typeface="Arial"/>
                <a:ea typeface="Arial"/>
                <a:cs typeface="Arial"/>
                <a:sym typeface="Arial"/>
              </a:rPr>
              <a:t>paed</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Ineta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Helmane</a:t>
            </a:r>
            <a:r>
              <a:rPr lang="en-US" sz="22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Dr. </a:t>
            </a:r>
            <a:r>
              <a:rPr lang="en-US" sz="2200" b="0" i="0" u="none" strike="noStrike" cap="none" dirty="0" err="1">
                <a:solidFill>
                  <a:srgbClr val="000000"/>
                </a:solidFill>
                <a:latin typeface="Arial"/>
                <a:ea typeface="Arial"/>
                <a:cs typeface="Arial"/>
                <a:sym typeface="Arial"/>
              </a:rPr>
              <a:t>paed</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Dita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Nīmante</a:t>
            </a:r>
            <a:r>
              <a:rPr lang="en-US" sz="22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Dr. psych. Solvita Umbraško,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Mg. </a:t>
            </a:r>
            <a:r>
              <a:rPr lang="en-US" sz="2200" b="0" i="0" u="none" strike="noStrike" cap="none" dirty="0" err="1">
                <a:solidFill>
                  <a:srgbClr val="000000"/>
                </a:solidFill>
                <a:latin typeface="Arial"/>
                <a:ea typeface="Arial"/>
                <a:cs typeface="Arial"/>
                <a:sym typeface="Arial"/>
              </a:rPr>
              <a:t>paed</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Egija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Laganovska</a:t>
            </a:r>
            <a:r>
              <a:rPr lang="en-US" sz="22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Mg. med. </a:t>
            </a:r>
            <a:r>
              <a:rPr lang="en-US" sz="2200" b="0" i="0" u="none" strike="noStrike" cap="none" dirty="0" err="1">
                <a:solidFill>
                  <a:srgbClr val="000000"/>
                </a:solidFill>
                <a:latin typeface="Arial"/>
                <a:ea typeface="Arial"/>
                <a:cs typeface="Arial"/>
                <a:sym typeface="Arial"/>
              </a:rPr>
              <a:t>Andra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Vabale</a:t>
            </a:r>
            <a:endParaRPr sz="2200" b="0" i="0" u="none" strike="noStrike" cap="none" dirty="0">
              <a:solidFill>
                <a:srgbClr val="000000"/>
              </a:solidFill>
              <a:latin typeface="Arial"/>
              <a:ea typeface="Arial"/>
              <a:cs typeface="Arial"/>
              <a:sym typeface="Arial"/>
            </a:endParaRPr>
          </a:p>
        </p:txBody>
      </p:sp>
      <p:sp>
        <p:nvSpPr>
          <p:cNvPr id="571" name="Google Shape;571;p44"/>
          <p:cNvSpPr/>
          <p:nvPr/>
        </p:nvSpPr>
        <p:spPr>
          <a:xfrm>
            <a:off x="5358325" y="4098586"/>
            <a:ext cx="4048434"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sng" strike="noStrike" cap="none" dirty="0" err="1">
                <a:solidFill>
                  <a:srgbClr val="000000"/>
                </a:solidFill>
                <a:latin typeface="Arial"/>
                <a:ea typeface="Arial"/>
                <a:cs typeface="Arial"/>
                <a:sym typeface="Arial"/>
              </a:rPr>
              <a:t>Liepājas</a:t>
            </a:r>
            <a:r>
              <a:rPr lang="en-US" sz="2200" b="1" i="0" u="sng" strike="noStrike" cap="none" dirty="0">
                <a:solidFill>
                  <a:srgbClr val="000000"/>
                </a:solidFill>
                <a:latin typeface="Arial"/>
                <a:ea typeface="Arial"/>
                <a:cs typeface="Arial"/>
                <a:sym typeface="Arial"/>
              </a:rPr>
              <a:t> </a:t>
            </a:r>
            <a:r>
              <a:rPr lang="en-US" sz="2200" b="1" i="0" u="sng" strike="noStrike" cap="none" dirty="0" err="1">
                <a:solidFill>
                  <a:srgbClr val="000000"/>
                </a:solidFill>
                <a:latin typeface="Arial"/>
                <a:ea typeface="Arial"/>
                <a:cs typeface="Arial"/>
                <a:sym typeface="Arial"/>
              </a:rPr>
              <a:t>Universitāte</a:t>
            </a:r>
            <a:r>
              <a:rPr lang="en-US" sz="22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Dr. med. </a:t>
            </a:r>
            <a:r>
              <a:rPr lang="en-US" sz="2200" b="0" i="0" u="none" strike="noStrike" cap="none" dirty="0" err="1">
                <a:solidFill>
                  <a:srgbClr val="000000"/>
                </a:solidFill>
                <a:latin typeface="Arial"/>
                <a:ea typeface="Arial"/>
                <a:cs typeface="Arial"/>
                <a:sym typeface="Arial"/>
              </a:rPr>
              <a:t>Baiba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Trinīte</a:t>
            </a:r>
            <a:r>
              <a:rPr lang="en-US" sz="22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2200" b="0" i="0" u="none" strike="noStrike" cap="none" dirty="0">
                <a:solidFill>
                  <a:srgbClr val="000000"/>
                </a:solidFill>
                <a:latin typeface="Arial"/>
                <a:ea typeface="Arial"/>
                <a:cs typeface="Arial"/>
                <a:sym typeface="Arial"/>
              </a:rPr>
              <a:t>PhD.  </a:t>
            </a:r>
            <a:r>
              <a:rPr lang="en-US" sz="2200" b="0" i="0" u="none" strike="noStrike" cap="none" dirty="0" err="1">
                <a:solidFill>
                  <a:srgbClr val="000000"/>
                </a:solidFill>
                <a:latin typeface="Arial"/>
                <a:ea typeface="Arial"/>
                <a:cs typeface="Arial"/>
                <a:sym typeface="Arial"/>
              </a:rPr>
              <a:t>Gundega</a:t>
            </a:r>
            <a:r>
              <a:rPr lang="en-US" sz="2200" b="0" i="0" u="none" strike="noStrike" cap="none" dirty="0">
                <a:solidFill>
                  <a:srgbClr val="000000"/>
                </a:solidFill>
                <a:latin typeface="Arial"/>
                <a:ea typeface="Arial"/>
                <a:cs typeface="Arial"/>
                <a:sym typeface="Arial"/>
              </a:rPr>
              <a:t> </a:t>
            </a:r>
            <a:r>
              <a:rPr lang="en-US" sz="2200" b="0" i="0" u="none" strike="noStrike" cap="none" dirty="0" err="1">
                <a:solidFill>
                  <a:srgbClr val="000000"/>
                </a:solidFill>
                <a:latin typeface="Arial"/>
                <a:ea typeface="Arial"/>
                <a:cs typeface="Arial"/>
                <a:sym typeface="Arial"/>
              </a:rPr>
              <a:t>Tomele</a:t>
            </a:r>
            <a:endParaRPr sz="2200" b="0" i="0" u="none" strike="noStrike" cap="none" dirty="0">
              <a:solidFill>
                <a:srgbClr val="000000"/>
              </a:solidFill>
              <a:latin typeface="Arial"/>
              <a:ea typeface="Arial"/>
              <a:cs typeface="Arial"/>
              <a:sym typeface="Arial"/>
            </a:endParaRPr>
          </a:p>
        </p:txBody>
      </p:sp>
      <p:sp>
        <p:nvSpPr>
          <p:cNvPr id="572" name="Google Shape;572;p44"/>
          <p:cNvSpPr/>
          <p:nvPr/>
        </p:nvSpPr>
        <p:spPr>
          <a:xfrm>
            <a:off x="789910" y="5215473"/>
            <a:ext cx="1107122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sng" strike="noStrike" cap="none">
                <a:solidFill>
                  <a:srgbClr val="000000"/>
                </a:solidFill>
                <a:latin typeface="Arial"/>
                <a:ea typeface="Arial"/>
                <a:cs typeface="Arial"/>
                <a:sym typeface="Arial"/>
              </a:rPr>
              <a:t>BAASIK ekspertīzes grupa</a:t>
            </a:r>
            <a:r>
              <a:rPr lang="en-US" sz="2000" b="0" i="0" u="none" strike="noStrike" cap="none">
                <a:solidFill>
                  <a:srgbClr val="000000"/>
                </a:solidFill>
                <a:latin typeface="Arial"/>
                <a:ea typeface="Arial"/>
                <a:cs typeface="Arial"/>
                <a:sym typeface="Arial"/>
              </a:rPr>
              <a:t>: dr. psych. Baiba Martinsone (klīniskais psihologs), Dr.med. Dace Gardovska (ārsts), Dr. paed. Agrita Tauriņa (pirmskolas izglītības iestādes vadītāja), Dr. psych. Evija Strika, Mg. psych. Svetlana Zaslavska un Sandra Ozoliņa (klīniskie psihologi), Mg. psych. Gundega Demidova, Mg.med. Laine Aigare (audiologopēds)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78" name="Google Shape;578;p45"/>
          <p:cNvPicPr preferRelativeResize="0"/>
          <p:nvPr/>
        </p:nvPicPr>
        <p:blipFill rotWithShape="1">
          <a:blip r:embed="rId3">
            <a:alphaModFix/>
          </a:blip>
          <a:srcRect/>
          <a:stretch/>
        </p:blipFill>
        <p:spPr>
          <a:xfrm>
            <a:off x="939297" y="696129"/>
            <a:ext cx="10242409" cy="584278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6"/>
          <p:cNvSpPr txBox="1">
            <a:spLocks noGrp="1"/>
          </p:cNvSpPr>
          <p:nvPr>
            <p:ph type="title"/>
          </p:nvPr>
        </p:nvSpPr>
        <p:spPr>
          <a:xfrm>
            <a:off x="598645" y="253691"/>
            <a:ext cx="11012129" cy="944778"/>
          </a:xfrm>
          <a:prstGeom prst="rect">
            <a:avLst/>
          </a:prstGeom>
          <a:noFill/>
          <a:ln>
            <a:noFill/>
          </a:ln>
        </p:spPr>
        <p:txBody>
          <a:bodyPr spcFirstLastPara="1" wrap="square" lIns="0" tIns="39275" rIns="0" bIns="0" anchor="ctr" anchorCtr="0">
            <a:spAutoFit/>
          </a:bodyPr>
          <a:lstStyle/>
          <a:p>
            <a:pPr marL="6350" lvl="0" indent="0" algn="l" rtl="0">
              <a:lnSpc>
                <a:spcPct val="87906"/>
              </a:lnSpc>
              <a:spcBef>
                <a:spcPts val="313"/>
              </a:spcBef>
              <a:spcAft>
                <a:spcPts val="0"/>
              </a:spcAft>
              <a:buSzPts val="1800"/>
              <a:buNone/>
            </a:pPr>
            <a:r>
              <a:rPr lang="en-US" sz="3200" dirty="0" err="1">
                <a:latin typeface="Play" panose="020B0604020202020204" charset="0"/>
                <a:ea typeface="Arial"/>
                <a:cs typeface="Arial"/>
                <a:sym typeface="Arial"/>
              </a:rPr>
              <a:t>Bērnu</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agrīnās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attīstības</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skrīninga</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instrumentu</a:t>
            </a:r>
            <a:r>
              <a:rPr lang="en-US" sz="3200" dirty="0">
                <a:latin typeface="Play" panose="020B0604020202020204" charset="0"/>
                <a:ea typeface="Arial"/>
                <a:cs typeface="Arial"/>
                <a:sym typeface="Arial"/>
              </a:rPr>
              <a:t> </a:t>
            </a:r>
            <a:r>
              <a:rPr lang="en-US" sz="3200" dirty="0" err="1">
                <a:latin typeface="Play" panose="020B0604020202020204" charset="0"/>
                <a:ea typeface="Arial"/>
                <a:cs typeface="Arial"/>
                <a:sym typeface="Arial"/>
              </a:rPr>
              <a:t>komplekts</a:t>
            </a:r>
            <a:r>
              <a:rPr lang="en-US" sz="3200" dirty="0">
                <a:latin typeface="Play" panose="020B0604020202020204" charset="0"/>
                <a:ea typeface="Arial"/>
                <a:cs typeface="Arial"/>
                <a:sym typeface="Arial"/>
              </a:rPr>
              <a:t> e-</a:t>
            </a:r>
            <a:r>
              <a:rPr lang="en-US" sz="3200" i="1" dirty="0">
                <a:latin typeface="Play" panose="020B0604020202020204" charset="0"/>
                <a:ea typeface="Arial"/>
                <a:cs typeface="Arial"/>
                <a:sym typeface="Arial"/>
              </a:rPr>
              <a:t>BAASIK</a:t>
            </a:r>
            <a:endParaRPr sz="3200" i="1" dirty="0">
              <a:latin typeface="Play" panose="020B0604020202020204" charset="0"/>
              <a:ea typeface="Arial"/>
              <a:cs typeface="Arial"/>
              <a:sym typeface="Arial"/>
            </a:endParaRPr>
          </a:p>
        </p:txBody>
      </p:sp>
      <p:sp>
        <p:nvSpPr>
          <p:cNvPr id="584" name="Google Shape;584;p46"/>
          <p:cNvSpPr/>
          <p:nvPr/>
        </p:nvSpPr>
        <p:spPr>
          <a:xfrm>
            <a:off x="7424201" y="2635083"/>
            <a:ext cx="4186573" cy="19389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Ārsta aptauja</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Pirmskolas skolotāja aptauja</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Vecāku aptauja</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Bērnu agrīnās attīstības spēju un prasmju tests</a:t>
            </a:r>
            <a:endParaRPr sz="2400" b="0" i="0" u="none" strike="noStrike" cap="none">
              <a:solidFill>
                <a:srgbClr val="000000"/>
              </a:solidFill>
              <a:latin typeface="Arial"/>
              <a:ea typeface="Arial"/>
              <a:cs typeface="Arial"/>
              <a:sym typeface="Arial"/>
            </a:endParaRPr>
          </a:p>
        </p:txBody>
      </p:sp>
      <p:pic>
        <p:nvPicPr>
          <p:cNvPr id="585" name="Google Shape;585;p46"/>
          <p:cNvPicPr preferRelativeResize="0"/>
          <p:nvPr/>
        </p:nvPicPr>
        <p:blipFill rotWithShape="1">
          <a:blip r:embed="rId3">
            <a:alphaModFix/>
          </a:blip>
          <a:srcRect/>
          <a:stretch/>
        </p:blipFill>
        <p:spPr>
          <a:xfrm>
            <a:off x="1049170" y="1556292"/>
            <a:ext cx="5859196" cy="388000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7"/>
          <p:cNvSpPr txBox="1"/>
          <p:nvPr/>
        </p:nvSpPr>
        <p:spPr>
          <a:xfrm>
            <a:off x="9605963" y="2582863"/>
            <a:ext cx="896937" cy="411162"/>
          </a:xfrm>
          <a:prstGeom prst="rect">
            <a:avLst/>
          </a:prstGeom>
          <a:noFill/>
          <a:ln>
            <a:noFill/>
          </a:ln>
        </p:spPr>
        <p:txBody>
          <a:bodyPr spcFirstLastPara="1" wrap="square" lIns="0" tIns="6925" rIns="0" bIns="0" anchor="t" anchorCtr="0">
            <a:spAutoFit/>
          </a:bodyPr>
          <a:lstStyle/>
          <a:p>
            <a:pPr marL="6350" marR="0" lvl="0" indent="0" algn="l" rtl="0">
              <a:lnSpc>
                <a:spcPct val="113000"/>
              </a:lnSpc>
              <a:spcBef>
                <a:spcPts val="0"/>
              </a:spcBef>
              <a:spcAft>
                <a:spcPts val="0"/>
              </a:spcAft>
              <a:buNone/>
            </a:pPr>
            <a:r>
              <a:rPr lang="en-US" sz="1200" b="1" i="0" u="none" strike="noStrike" cap="none">
                <a:solidFill>
                  <a:srgbClr val="FFFFFF"/>
                </a:solidFill>
                <a:latin typeface="Rubik"/>
                <a:ea typeface="Rubik"/>
                <a:cs typeface="Rubik"/>
                <a:sym typeface="Rubik"/>
              </a:rPr>
              <a:t>KOGNITĪVĀ  ATTĪSTĪB</a:t>
            </a:r>
            <a:endParaRPr sz="1200" b="0" i="0" u="none" strike="noStrike" cap="none">
              <a:solidFill>
                <a:srgbClr val="000000"/>
              </a:solidFill>
              <a:latin typeface="Rubik"/>
              <a:ea typeface="Rubik"/>
              <a:cs typeface="Rubik"/>
              <a:sym typeface="Rubik"/>
            </a:endParaRPr>
          </a:p>
        </p:txBody>
      </p:sp>
      <p:sp>
        <p:nvSpPr>
          <p:cNvPr id="591" name="Google Shape;591;p47"/>
          <p:cNvSpPr/>
          <p:nvPr/>
        </p:nvSpPr>
        <p:spPr>
          <a:xfrm>
            <a:off x="1147822" y="698458"/>
            <a:ext cx="3640488" cy="588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err="1">
                <a:solidFill>
                  <a:schemeClr val="dk1"/>
                </a:solidFill>
                <a:latin typeface="Play" panose="020B0604020202020204" charset="0"/>
                <a:sym typeface="Arial"/>
              </a:rPr>
              <a:t>Monogrāfija</a:t>
            </a:r>
            <a:r>
              <a:rPr lang="en-US" sz="2000" b="0" i="0" u="none" strike="noStrike" cap="none" dirty="0">
                <a:solidFill>
                  <a:schemeClr val="dk1"/>
                </a:solidFill>
                <a:latin typeface="Play" panose="020B0604020202020204" charset="0"/>
                <a:sym typeface="Arial"/>
              </a:rPr>
              <a:t> par e-BAASIK </a:t>
            </a:r>
            <a:r>
              <a:rPr lang="en-US" sz="2000" b="0" i="0" u="none" strike="noStrike" cap="none" dirty="0" err="1">
                <a:solidFill>
                  <a:schemeClr val="dk1"/>
                </a:solidFill>
                <a:latin typeface="Play" panose="020B0604020202020204" charset="0"/>
                <a:sym typeface="Arial"/>
              </a:rPr>
              <a:t>teorētisko</a:t>
            </a:r>
            <a:r>
              <a:rPr lang="en-US" sz="2000" b="0" i="0" u="none" strike="noStrike" cap="none" dirty="0">
                <a:solidFill>
                  <a:schemeClr val="dk1"/>
                </a:solidFill>
                <a:latin typeface="Play" panose="020B0604020202020204" charset="0"/>
                <a:sym typeface="Arial"/>
              </a:rPr>
              <a:t> </a:t>
            </a:r>
            <a:r>
              <a:rPr lang="en-US" sz="2000" b="0" i="0" u="none" strike="noStrike" cap="none" dirty="0" err="1">
                <a:solidFill>
                  <a:schemeClr val="dk1"/>
                </a:solidFill>
                <a:latin typeface="Play" panose="020B0604020202020204" charset="0"/>
                <a:sym typeface="Arial"/>
              </a:rPr>
              <a:t>pamatojumu</a:t>
            </a:r>
            <a:endParaRPr sz="2000" b="0" i="0" u="none" strike="noStrike" cap="none" dirty="0">
              <a:solidFill>
                <a:schemeClr val="dk1"/>
              </a:solidFill>
              <a:latin typeface="Play" panose="020B0604020202020204" charset="0"/>
              <a:sym typeface="Arial"/>
            </a:endParaRPr>
          </a:p>
        </p:txBody>
      </p:sp>
      <p:sp>
        <p:nvSpPr>
          <p:cNvPr id="592" name="Google Shape;592;p47"/>
          <p:cNvSpPr/>
          <p:nvPr/>
        </p:nvSpPr>
        <p:spPr>
          <a:xfrm>
            <a:off x="6745759" y="698458"/>
            <a:ext cx="3587944" cy="5882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dirty="0" err="1">
                <a:solidFill>
                  <a:schemeClr val="dk1"/>
                </a:solidFill>
                <a:latin typeface="Play" panose="020B0604020202020204" charset="0"/>
                <a:sym typeface="Arial"/>
              </a:rPr>
              <a:t>Rokasgrāmata</a:t>
            </a:r>
            <a:r>
              <a:rPr lang="en-US" sz="2000" b="0" i="0" u="none" strike="noStrike" cap="none" dirty="0">
                <a:solidFill>
                  <a:schemeClr val="dk1"/>
                </a:solidFill>
                <a:latin typeface="Play" panose="020B0604020202020204" charset="0"/>
                <a:sym typeface="Arial"/>
              </a:rPr>
              <a:t> par e-BAASIK </a:t>
            </a:r>
            <a:r>
              <a:rPr lang="en-US" sz="2000" b="0" i="0" u="none" strike="noStrike" cap="none" dirty="0" err="1">
                <a:solidFill>
                  <a:schemeClr val="dk1"/>
                </a:solidFill>
                <a:latin typeface="Play" panose="020B0604020202020204" charset="0"/>
                <a:sym typeface="Arial"/>
              </a:rPr>
              <a:t>vadīšanu</a:t>
            </a:r>
            <a:endParaRPr sz="2000" b="0" i="0" u="none" strike="noStrike" cap="none" dirty="0">
              <a:solidFill>
                <a:schemeClr val="dk1"/>
              </a:solidFill>
              <a:latin typeface="Play" panose="020B0604020202020204" charset="0"/>
              <a:sym typeface="Arial"/>
            </a:endParaRPr>
          </a:p>
        </p:txBody>
      </p:sp>
      <p:pic>
        <p:nvPicPr>
          <p:cNvPr id="593" name="Google Shape;593;p47"/>
          <p:cNvPicPr preferRelativeResize="0"/>
          <p:nvPr/>
        </p:nvPicPr>
        <p:blipFill rotWithShape="1">
          <a:blip r:embed="rId3">
            <a:alphaModFix/>
          </a:blip>
          <a:srcRect/>
          <a:stretch/>
        </p:blipFill>
        <p:spPr>
          <a:xfrm>
            <a:off x="6745759" y="1386346"/>
            <a:ext cx="3587944" cy="4956501"/>
          </a:xfrm>
          <a:prstGeom prst="rect">
            <a:avLst/>
          </a:prstGeom>
          <a:noFill/>
          <a:ln w="9525" cap="flat" cmpd="sng">
            <a:solidFill>
              <a:srgbClr val="0C233A"/>
            </a:solidFill>
            <a:prstDash val="solid"/>
            <a:round/>
            <a:headEnd type="none" w="sm" len="sm"/>
            <a:tailEnd type="none" w="sm" len="sm"/>
          </a:ln>
        </p:spPr>
      </p:pic>
      <p:pic>
        <p:nvPicPr>
          <p:cNvPr id="594" name="Google Shape;594;p47"/>
          <p:cNvPicPr preferRelativeResize="0"/>
          <p:nvPr/>
        </p:nvPicPr>
        <p:blipFill rotWithShape="1">
          <a:blip r:embed="rId4">
            <a:alphaModFix/>
          </a:blip>
          <a:srcRect/>
          <a:stretch/>
        </p:blipFill>
        <p:spPr>
          <a:xfrm>
            <a:off x="1147822" y="1386347"/>
            <a:ext cx="3530794" cy="499436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p:nvPr/>
        </p:nvSpPr>
        <p:spPr>
          <a:xfrm>
            <a:off x="5145088" y="3979863"/>
            <a:ext cx="2006600" cy="763587"/>
          </a:xfrm>
          <a:prstGeom prst="rect">
            <a:avLst/>
          </a:prstGeom>
          <a:noFill/>
          <a:ln>
            <a:noFill/>
          </a:ln>
        </p:spPr>
        <p:txBody>
          <a:bodyPr spcFirstLastPara="1" wrap="square" lIns="0" tIns="7300" rIns="0" bIns="0" anchor="t" anchorCtr="0">
            <a:spAutoFit/>
          </a:bodyPr>
          <a:lstStyle/>
          <a:p>
            <a:pPr marL="25400" marR="0" lvl="0" indent="-19050" algn="l" rtl="0">
              <a:lnSpc>
                <a:spcPct val="107000"/>
              </a:lnSpc>
              <a:spcBef>
                <a:spcPts val="0"/>
              </a:spcBef>
              <a:spcAft>
                <a:spcPts val="0"/>
              </a:spcAft>
              <a:buNone/>
            </a:pPr>
            <a:r>
              <a:rPr lang="en-US" sz="1500" b="0" i="0" u="none" strike="noStrike" cap="none">
                <a:solidFill>
                  <a:srgbClr val="FFFFFF"/>
                </a:solidFill>
                <a:latin typeface="Arial"/>
                <a:ea typeface="Arial"/>
                <a:cs typeface="Arial"/>
                <a:sym typeface="Arial"/>
              </a:rPr>
              <a:t>AGRĪNĀ ATBALSTA  SISTĒMAS IZVEIDE</a:t>
            </a:r>
            <a:endParaRPr sz="1500" b="0" i="0" u="none" strike="noStrike" cap="none">
              <a:solidFill>
                <a:srgbClr val="000000"/>
              </a:solidFill>
              <a:latin typeface="Arial"/>
              <a:ea typeface="Arial"/>
              <a:cs typeface="Arial"/>
              <a:sym typeface="Arial"/>
            </a:endParaRPr>
          </a:p>
          <a:p>
            <a:pPr marL="25400" marR="0" lvl="0" indent="-19050" algn="l" rtl="0">
              <a:lnSpc>
                <a:spcPct val="100000"/>
              </a:lnSpc>
              <a:spcBef>
                <a:spcPts val="388"/>
              </a:spcBef>
              <a:spcAft>
                <a:spcPts val="0"/>
              </a:spcAft>
              <a:buNone/>
            </a:pPr>
            <a:r>
              <a:rPr lang="en-US" sz="1200" b="0" i="0" u="none" strike="noStrike" cap="none">
                <a:solidFill>
                  <a:srgbClr val="FFFFFF"/>
                </a:solidFill>
                <a:latin typeface="Arial"/>
                <a:ea typeface="Arial"/>
                <a:cs typeface="Arial"/>
                <a:sym typeface="Arial"/>
              </a:rPr>
              <a:t>2.12.2022.</a:t>
            </a:r>
            <a:endParaRPr sz="1200" b="0" i="0" u="none" strike="noStrike" cap="none">
              <a:solidFill>
                <a:srgbClr val="000000"/>
              </a:solidFill>
              <a:latin typeface="Arial"/>
              <a:ea typeface="Arial"/>
              <a:cs typeface="Arial"/>
              <a:sym typeface="Arial"/>
            </a:endParaRPr>
          </a:p>
        </p:txBody>
      </p:sp>
      <p:sp>
        <p:nvSpPr>
          <p:cNvPr id="600" name="Google Shape;600;p48"/>
          <p:cNvSpPr txBox="1"/>
          <p:nvPr/>
        </p:nvSpPr>
        <p:spPr>
          <a:xfrm>
            <a:off x="533400" y="805907"/>
            <a:ext cx="11229975" cy="456232"/>
          </a:xfrm>
          <a:prstGeom prst="rect">
            <a:avLst/>
          </a:prstGeom>
          <a:noFill/>
          <a:ln>
            <a:noFill/>
          </a:ln>
        </p:spPr>
        <p:txBody>
          <a:bodyPr spcFirstLastPara="1" wrap="square" lIns="0" tIns="9225" rIns="0" bIns="0" anchor="t" anchorCtr="0">
            <a:spAutoFit/>
          </a:bodyPr>
          <a:lstStyle/>
          <a:p>
            <a:pPr marL="6350" marR="0" lvl="0" indent="0" algn="l" rtl="0">
              <a:lnSpc>
                <a:spcPct val="65909"/>
              </a:lnSpc>
              <a:spcBef>
                <a:spcPts val="0"/>
              </a:spcBef>
              <a:spcAft>
                <a:spcPts val="0"/>
              </a:spcAft>
              <a:buNone/>
            </a:pPr>
            <a:r>
              <a:rPr lang="en-US" sz="4400" b="0" i="0" u="none" strike="noStrike" cap="none" dirty="0">
                <a:solidFill>
                  <a:schemeClr val="dk1"/>
                </a:solidFill>
                <a:latin typeface="Play" panose="020B0604020202020204" charset="0"/>
                <a:sym typeface="Arial"/>
              </a:rPr>
              <a:t>E-BAASIK </a:t>
            </a:r>
            <a:r>
              <a:rPr lang="en-US" sz="4400" b="0" i="0" u="none" strike="noStrike" cap="none" dirty="0" err="1">
                <a:solidFill>
                  <a:schemeClr val="dk1"/>
                </a:solidFill>
                <a:latin typeface="Play" panose="020B0604020202020204" charset="0"/>
                <a:sym typeface="Arial"/>
              </a:rPr>
              <a:t>lietošanas</a:t>
            </a:r>
            <a:r>
              <a:rPr lang="en-US" sz="4400" b="0" i="0" u="none" strike="noStrike" cap="none" dirty="0">
                <a:solidFill>
                  <a:schemeClr val="dk1"/>
                </a:solidFill>
                <a:latin typeface="Play" panose="020B0604020202020204" charset="0"/>
                <a:sym typeface="Arial"/>
              </a:rPr>
              <a:t> </a:t>
            </a:r>
            <a:r>
              <a:rPr lang="en-US" sz="4400" b="0" i="0" u="none" strike="noStrike" cap="none" dirty="0" err="1">
                <a:solidFill>
                  <a:schemeClr val="dk1"/>
                </a:solidFill>
                <a:latin typeface="Play" panose="020B0604020202020204" charset="0"/>
                <a:sym typeface="Arial"/>
              </a:rPr>
              <a:t>apguve</a:t>
            </a:r>
            <a:endParaRPr sz="4400" b="0" i="0" u="none" strike="noStrike" cap="none" dirty="0">
              <a:solidFill>
                <a:schemeClr val="dk1"/>
              </a:solidFill>
              <a:latin typeface="Play" panose="020B0604020202020204" charset="0"/>
              <a:sym typeface="Arial"/>
            </a:endParaRPr>
          </a:p>
        </p:txBody>
      </p:sp>
      <p:sp>
        <p:nvSpPr>
          <p:cNvPr id="601" name="Google Shape;601;p48"/>
          <p:cNvSpPr txBox="1"/>
          <p:nvPr/>
        </p:nvSpPr>
        <p:spPr>
          <a:xfrm>
            <a:off x="542131" y="2034389"/>
            <a:ext cx="11229975" cy="1384954"/>
          </a:xfrm>
          <a:prstGeom prst="rect">
            <a:avLst/>
          </a:prstGeom>
          <a:solidFill>
            <a:srgbClr val="D8F2C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A40000"/>
                </a:solidFill>
                <a:latin typeface="Arial"/>
                <a:ea typeface="Arial"/>
                <a:cs typeface="Arial"/>
                <a:sym typeface="Arial"/>
              </a:rPr>
              <a:t>1.</a:t>
            </a:r>
            <a:r>
              <a:rPr lang="lv-LV" sz="2800" b="0" i="0" u="none" strike="noStrike" cap="none" dirty="0">
                <a:solidFill>
                  <a:srgbClr val="A40000"/>
                </a:solidFill>
                <a:latin typeface="Arial"/>
                <a:ea typeface="Arial"/>
                <a:cs typeface="Arial"/>
                <a:sym typeface="Arial"/>
              </a:rPr>
              <a:t> </a:t>
            </a:r>
            <a:r>
              <a:rPr lang="en-US" sz="2800" b="0" i="0" u="none" strike="noStrike" cap="none" dirty="0" err="1">
                <a:solidFill>
                  <a:srgbClr val="A40000"/>
                </a:solidFill>
                <a:latin typeface="Arial"/>
                <a:ea typeface="Arial"/>
                <a:cs typeface="Arial"/>
                <a:sym typeface="Arial"/>
              </a:rPr>
              <a:t>posmā</a:t>
            </a:r>
            <a:r>
              <a:rPr lang="en-US" sz="2800" b="0" i="0" u="none" strike="noStrike" cap="none" dirty="0">
                <a:solidFill>
                  <a:srgbClr val="A40000"/>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(2021. gads </a:t>
            </a:r>
            <a:r>
              <a:rPr lang="en-US" sz="2800" b="0" i="0" u="none" strike="noStrike" cap="none" dirty="0" err="1">
                <a:solidFill>
                  <a:srgbClr val="000000"/>
                </a:solidFill>
                <a:latin typeface="Arial"/>
                <a:ea typeface="Arial"/>
                <a:cs typeface="Arial"/>
                <a:sym typeface="Arial"/>
              </a:rPr>
              <a:t>nov.</a:t>
            </a:r>
            <a:r>
              <a:rPr lang="en-US" sz="2800" b="0" i="0" u="none" strike="noStrike" cap="none" dirty="0">
                <a:solidFill>
                  <a:srgbClr val="000000"/>
                </a:solidFill>
                <a:latin typeface="Arial"/>
                <a:ea typeface="Arial"/>
                <a:cs typeface="Arial"/>
                <a:sym typeface="Arial"/>
              </a:rPr>
              <a:t> – 2022. gads sept.)</a:t>
            </a:r>
            <a:r>
              <a:rPr lang="en-US" sz="2800" b="1" i="0" u="none" strike="noStrike" cap="none" dirty="0">
                <a:solidFill>
                  <a:srgbClr val="C00000"/>
                </a:solidFill>
                <a:latin typeface="Arial"/>
                <a:ea typeface="Arial"/>
                <a:cs typeface="Arial"/>
                <a:sym typeface="Arial"/>
              </a:rPr>
              <a:t> </a:t>
            </a:r>
            <a:r>
              <a:rPr lang="en-US" sz="2800" b="1" i="0" u="none" strike="noStrike" cap="none" dirty="0">
                <a:solidFill>
                  <a:srgbClr val="000000"/>
                </a:solidFill>
                <a:latin typeface="Arial"/>
                <a:ea typeface="Arial"/>
                <a:cs typeface="Arial"/>
                <a:sym typeface="Arial"/>
              </a:rPr>
              <a:t>BAASIK </a:t>
            </a:r>
            <a:r>
              <a:rPr lang="en-US" sz="2800" b="0" i="0" u="none" strike="noStrike" cap="none" dirty="0" err="1">
                <a:solidFill>
                  <a:srgbClr val="000000"/>
                </a:solidFill>
                <a:latin typeface="Arial"/>
                <a:ea typeface="Arial"/>
                <a:cs typeface="Arial"/>
                <a:sym typeface="Arial"/>
              </a:rPr>
              <a:t>lietošanu</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9999FF"/>
                </a:solidFill>
                <a:latin typeface="Arial"/>
                <a:ea typeface="Arial"/>
                <a:cs typeface="Arial"/>
                <a:sym typeface="Arial"/>
              </a:rPr>
              <a:t>apguva</a:t>
            </a:r>
            <a:r>
              <a:rPr lang="en-US" sz="2800" b="0" i="0" u="none" strike="noStrike" cap="none" dirty="0">
                <a:solidFill>
                  <a:srgbClr val="9999FF"/>
                </a:solidFill>
                <a:latin typeface="Arial"/>
                <a:ea typeface="Arial"/>
                <a:cs typeface="Arial"/>
                <a:sym typeface="Arial"/>
              </a:rPr>
              <a:t> </a:t>
            </a:r>
            <a:r>
              <a:rPr lang="en-US" sz="2800" b="1" i="0" u="none" strike="noStrike" cap="none" dirty="0" err="1">
                <a:solidFill>
                  <a:srgbClr val="9999FF"/>
                </a:solidFill>
                <a:latin typeface="Arial"/>
                <a:ea typeface="Arial"/>
                <a:cs typeface="Arial"/>
                <a:sym typeface="Arial"/>
              </a:rPr>
              <a:t>kopā</a:t>
            </a:r>
            <a:r>
              <a:rPr lang="en-US" sz="2800" b="1" i="0" u="none" strike="noStrike" cap="none" dirty="0">
                <a:solidFill>
                  <a:srgbClr val="9999FF"/>
                </a:solidFill>
                <a:latin typeface="Arial"/>
                <a:ea typeface="Arial"/>
                <a:cs typeface="Arial"/>
                <a:sym typeface="Arial"/>
              </a:rPr>
              <a:t> 108 </a:t>
            </a:r>
            <a:r>
              <a:rPr lang="en-US" sz="2800" b="1" i="0" u="none" strike="noStrike" cap="none" dirty="0" err="1">
                <a:solidFill>
                  <a:srgbClr val="9999FF"/>
                </a:solidFill>
                <a:latin typeface="Arial"/>
                <a:ea typeface="Arial"/>
                <a:cs typeface="Arial"/>
                <a:sym typeface="Arial"/>
              </a:rPr>
              <a:t>speciālisti</a:t>
            </a:r>
            <a:r>
              <a:rPr lang="en-US" sz="2800" b="1" i="0" u="none" strike="noStrike" cap="none" dirty="0">
                <a:solidFill>
                  <a:srgbClr val="9999FF"/>
                </a:solidFill>
                <a:latin typeface="Arial"/>
                <a:ea typeface="Arial"/>
                <a:cs typeface="Arial"/>
                <a:sym typeface="Arial"/>
              </a:rPr>
              <a:t> </a:t>
            </a:r>
            <a:r>
              <a:rPr lang="en-US" sz="2800" b="0" i="0" u="none" strike="noStrike" cap="none" dirty="0">
                <a:solidFill>
                  <a:schemeClr val="dk1"/>
                </a:solidFill>
                <a:latin typeface="Arial"/>
                <a:ea typeface="Arial"/>
                <a:cs typeface="Arial"/>
                <a:sym typeface="Arial"/>
              </a:rPr>
              <a:t>(</a:t>
            </a:r>
            <a:r>
              <a:rPr lang="en-US" sz="2800" b="0" i="0" u="none" strike="noStrike" cap="none" dirty="0">
                <a:solidFill>
                  <a:srgbClr val="000000"/>
                </a:solidFill>
                <a:latin typeface="Arial"/>
                <a:ea typeface="Arial"/>
                <a:cs typeface="Arial"/>
                <a:sym typeface="Arial"/>
              </a:rPr>
              <a:t>96 </a:t>
            </a:r>
            <a:r>
              <a:rPr lang="en-US" sz="2800" b="0" i="0" u="none" strike="noStrike" cap="none" dirty="0" err="1">
                <a:solidFill>
                  <a:srgbClr val="000000"/>
                </a:solidFill>
                <a:latin typeface="Arial"/>
                <a:ea typeface="Arial"/>
                <a:cs typeface="Arial"/>
                <a:sym typeface="Arial"/>
              </a:rPr>
              <a:t>pirmskolas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pedagogi</a:t>
            </a:r>
            <a:r>
              <a:rPr lang="en-US" sz="2800" b="0" i="0" u="none" strike="noStrike" cap="none" dirty="0">
                <a:solidFill>
                  <a:srgbClr val="000000"/>
                </a:solidFill>
                <a:latin typeface="Arial"/>
                <a:ea typeface="Arial"/>
                <a:cs typeface="Arial"/>
                <a:sym typeface="Arial"/>
              </a:rPr>
              <a:t>, 12 </a:t>
            </a:r>
            <a:r>
              <a:rPr lang="en-US" sz="2800" b="0" i="0" u="none" strike="noStrike" cap="none" dirty="0" err="1">
                <a:solidFill>
                  <a:srgbClr val="000000"/>
                </a:solidFill>
                <a:latin typeface="Arial"/>
                <a:ea typeface="Arial"/>
                <a:cs typeface="Arial"/>
                <a:sym typeface="Arial"/>
              </a:rPr>
              <a:t>ģimenes</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ārsti</a:t>
            </a:r>
            <a:r>
              <a:rPr lang="en-US" sz="2800" b="0" i="0" u="none" strike="noStrike" cap="none" dirty="0">
                <a:solidFill>
                  <a:srgbClr val="000000"/>
                </a:solidFill>
                <a:latin typeface="Arial"/>
                <a:ea typeface="Arial"/>
                <a:cs typeface="Arial"/>
                <a:sym typeface="Arial"/>
              </a:rPr>
              <a:t>, 4 </a:t>
            </a:r>
            <a:r>
              <a:rPr lang="en-US" sz="2800" b="0" i="0" u="none" strike="noStrike" cap="none" dirty="0" err="1">
                <a:solidFill>
                  <a:srgbClr val="000000"/>
                </a:solidFill>
                <a:latin typeface="Arial"/>
                <a:ea typeface="Arial"/>
                <a:cs typeface="Arial"/>
                <a:sym typeface="Arial"/>
              </a:rPr>
              <a:t>medmāsas</a:t>
            </a:r>
            <a:r>
              <a:rPr lang="en-US" sz="2800" b="0" i="0" u="none" strike="noStrike" cap="none" dirty="0">
                <a:solidFill>
                  <a:srgbClr val="000000"/>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p:txBody>
      </p:sp>
      <p:sp>
        <p:nvSpPr>
          <p:cNvPr id="602" name="Google Shape;602;p48"/>
          <p:cNvSpPr txBox="1"/>
          <p:nvPr/>
        </p:nvSpPr>
        <p:spPr>
          <a:xfrm>
            <a:off x="542131" y="3440149"/>
            <a:ext cx="11229975" cy="1384995"/>
          </a:xfrm>
          <a:prstGeom prst="rect">
            <a:avLst/>
          </a:prstGeom>
          <a:solidFill>
            <a:srgbClr val="D8F2C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A40000"/>
                </a:solidFill>
                <a:latin typeface="Arial"/>
                <a:ea typeface="Arial"/>
                <a:cs typeface="Arial"/>
                <a:sym typeface="Arial"/>
              </a:rPr>
              <a:t>2. </a:t>
            </a:r>
            <a:r>
              <a:rPr lang="en-US" sz="2800" b="0" i="0" u="none" strike="noStrike" cap="none" dirty="0" err="1">
                <a:solidFill>
                  <a:srgbClr val="A40000"/>
                </a:solidFill>
                <a:latin typeface="Arial"/>
                <a:ea typeface="Arial"/>
                <a:cs typeface="Arial"/>
                <a:sym typeface="Arial"/>
              </a:rPr>
              <a:t>posmā</a:t>
            </a:r>
            <a:r>
              <a:rPr lang="en-US" sz="2800" b="0" i="0" u="none" strike="noStrike" cap="none" dirty="0">
                <a:solidFill>
                  <a:srgbClr val="A40000"/>
                </a:solidFill>
                <a:latin typeface="Arial"/>
                <a:ea typeface="Arial"/>
                <a:cs typeface="Arial"/>
                <a:sym typeface="Arial"/>
              </a:rPr>
              <a:t> </a:t>
            </a:r>
            <a:r>
              <a:rPr lang="en-US" sz="2800" b="0" i="0" u="none" strike="noStrike" cap="none" dirty="0">
                <a:solidFill>
                  <a:schemeClr val="dk1"/>
                </a:solidFill>
                <a:latin typeface="Arial"/>
                <a:ea typeface="Arial"/>
                <a:cs typeface="Arial"/>
                <a:sym typeface="Arial"/>
              </a:rPr>
              <a:t>(2022. </a:t>
            </a:r>
            <a:r>
              <a:rPr lang="en-US" sz="2800" b="0" i="0" u="none" strike="noStrike" cap="none" dirty="0" err="1">
                <a:solidFill>
                  <a:schemeClr val="dk1"/>
                </a:solidFill>
                <a:latin typeface="Arial"/>
                <a:ea typeface="Arial"/>
                <a:cs typeface="Arial"/>
                <a:sym typeface="Arial"/>
              </a:rPr>
              <a:t>dec.</a:t>
            </a:r>
            <a:r>
              <a:rPr lang="en-US" sz="2800" b="0" i="0" u="none" strike="noStrike" cap="none" dirty="0">
                <a:solidFill>
                  <a:schemeClr val="dk1"/>
                </a:solidFill>
                <a:latin typeface="Arial"/>
                <a:ea typeface="Arial"/>
                <a:cs typeface="Arial"/>
                <a:sym typeface="Arial"/>
              </a:rPr>
              <a:t> – 2023. </a:t>
            </a:r>
            <a:r>
              <a:rPr lang="en-US" sz="2800" b="0" i="0" u="none" strike="noStrike" cap="none" dirty="0" err="1">
                <a:solidFill>
                  <a:schemeClr val="dk1"/>
                </a:solidFill>
                <a:latin typeface="Arial"/>
                <a:ea typeface="Arial"/>
                <a:cs typeface="Arial"/>
                <a:sym typeface="Arial"/>
              </a:rPr>
              <a:t>febr</a:t>
            </a:r>
            <a:r>
              <a:rPr lang="en-US" sz="2800" b="0" i="0" u="none" strike="noStrike" cap="none" dirty="0">
                <a:solidFill>
                  <a:schemeClr val="dk1"/>
                </a:solidFill>
                <a:latin typeface="Arial"/>
                <a:ea typeface="Arial"/>
                <a:cs typeface="Arial"/>
                <a:sym typeface="Arial"/>
              </a:rPr>
              <a:t>.) </a:t>
            </a:r>
            <a:r>
              <a:rPr lang="en-US" sz="2800" b="1" i="0" u="none" strike="noStrike" cap="none" dirty="0">
                <a:solidFill>
                  <a:srgbClr val="000000"/>
                </a:solidFill>
                <a:latin typeface="Arial"/>
                <a:ea typeface="Arial"/>
                <a:cs typeface="Arial"/>
                <a:sym typeface="Arial"/>
              </a:rPr>
              <a:t>BAASIK </a:t>
            </a:r>
            <a:r>
              <a:rPr lang="en-US" sz="2800" b="0" i="0" u="none" strike="noStrike" cap="none" dirty="0" err="1">
                <a:solidFill>
                  <a:srgbClr val="000000"/>
                </a:solidFill>
                <a:latin typeface="Arial"/>
                <a:ea typeface="Arial"/>
                <a:cs typeface="Arial"/>
                <a:sym typeface="Arial"/>
              </a:rPr>
              <a:t>lietošanu</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apguvuši</a:t>
            </a:r>
            <a:r>
              <a:rPr lang="en-US" sz="2800" b="0" i="0" u="none" strike="noStrike" cap="none" dirty="0">
                <a:solidFill>
                  <a:srgbClr val="000000"/>
                </a:solidFill>
                <a:latin typeface="Arial"/>
                <a:ea typeface="Arial"/>
                <a:cs typeface="Arial"/>
                <a:sym typeface="Arial"/>
              </a:rPr>
              <a:t> </a:t>
            </a:r>
            <a:r>
              <a:rPr lang="en-US" sz="2800" b="1" i="0" u="none" strike="noStrike" cap="none" dirty="0" err="1">
                <a:solidFill>
                  <a:srgbClr val="9999FF"/>
                </a:solidFill>
                <a:latin typeface="Arial"/>
                <a:ea typeface="Arial"/>
                <a:cs typeface="Arial"/>
                <a:sym typeface="Arial"/>
              </a:rPr>
              <a:t>kopā</a:t>
            </a:r>
            <a:r>
              <a:rPr lang="en-US" sz="2800" b="0" i="0" u="none" strike="noStrike" cap="none" dirty="0">
                <a:solidFill>
                  <a:srgbClr val="9999FF"/>
                </a:solidFill>
                <a:latin typeface="Arial"/>
                <a:ea typeface="Arial"/>
                <a:cs typeface="Arial"/>
                <a:sym typeface="Arial"/>
              </a:rPr>
              <a:t> </a:t>
            </a:r>
            <a:r>
              <a:rPr lang="en-US" sz="2800" b="1" i="0" u="none" strike="noStrike" cap="none" dirty="0">
                <a:solidFill>
                  <a:srgbClr val="9999FF"/>
                </a:solidFill>
                <a:latin typeface="Arial"/>
                <a:ea typeface="Arial"/>
                <a:cs typeface="Arial"/>
                <a:sym typeface="Arial"/>
              </a:rPr>
              <a:t>242  </a:t>
            </a:r>
            <a:r>
              <a:rPr lang="en-US" sz="2800" b="1" i="0" u="none" strike="noStrike" cap="none" dirty="0" err="1">
                <a:solidFill>
                  <a:srgbClr val="9999FF"/>
                </a:solidFill>
                <a:latin typeface="Arial"/>
                <a:ea typeface="Arial"/>
                <a:cs typeface="Arial"/>
                <a:sym typeface="Arial"/>
              </a:rPr>
              <a:t>speciālisti</a:t>
            </a:r>
            <a:r>
              <a:rPr lang="en-US" sz="2800" b="1" i="0" u="none" strike="noStrike" cap="none" dirty="0">
                <a:solidFill>
                  <a:srgbClr val="CC6600"/>
                </a:solidFill>
                <a:latin typeface="Arial"/>
                <a:ea typeface="Arial"/>
                <a:cs typeface="Arial"/>
                <a:sym typeface="Arial"/>
              </a:rPr>
              <a:t> </a:t>
            </a:r>
            <a:r>
              <a:rPr lang="en-US" sz="2800" b="0" i="0" u="none" strike="noStrike" cap="none" dirty="0">
                <a:solidFill>
                  <a:schemeClr val="dk1"/>
                </a:solidFill>
                <a:latin typeface="Arial"/>
                <a:ea typeface="Arial"/>
                <a:cs typeface="Arial"/>
                <a:sym typeface="Arial"/>
              </a:rPr>
              <a:t>(</a:t>
            </a:r>
            <a:r>
              <a:rPr lang="en-US" sz="2800" b="0" i="0" u="none" strike="noStrike" cap="none" dirty="0">
                <a:solidFill>
                  <a:srgbClr val="000000"/>
                </a:solidFill>
                <a:latin typeface="Arial"/>
                <a:ea typeface="Arial"/>
                <a:cs typeface="Arial"/>
                <a:sym typeface="Arial"/>
              </a:rPr>
              <a:t>120 </a:t>
            </a:r>
            <a:r>
              <a:rPr lang="en-US" sz="2800" b="0" i="0" u="none" strike="noStrike" cap="none" dirty="0" err="1">
                <a:solidFill>
                  <a:srgbClr val="000000"/>
                </a:solidFill>
                <a:latin typeface="Arial"/>
                <a:ea typeface="Arial"/>
                <a:cs typeface="Arial"/>
                <a:sym typeface="Arial"/>
              </a:rPr>
              <a:t>psihologi</a:t>
            </a:r>
            <a:r>
              <a:rPr lang="en-US" sz="2800" b="0" i="0" u="none" strike="noStrike" cap="none" dirty="0">
                <a:solidFill>
                  <a:srgbClr val="000000"/>
                </a:solidFill>
                <a:latin typeface="Arial"/>
                <a:ea typeface="Arial"/>
                <a:cs typeface="Arial"/>
                <a:sym typeface="Arial"/>
              </a:rPr>
              <a:t>, 122 </a:t>
            </a:r>
            <a:r>
              <a:rPr lang="en-US" sz="2800" b="0" i="0" u="none" strike="noStrike" cap="none" dirty="0" err="1">
                <a:solidFill>
                  <a:srgbClr val="000000"/>
                </a:solidFill>
                <a:latin typeface="Arial"/>
                <a:ea typeface="Arial"/>
                <a:cs typeface="Arial"/>
                <a:sym typeface="Arial"/>
              </a:rPr>
              <a:t>logopēdi</a:t>
            </a:r>
            <a:r>
              <a:rPr lang="en-US" sz="2800" b="0" i="0" u="none" strike="noStrike" cap="none" dirty="0">
                <a:solidFill>
                  <a:srgbClr val="000000"/>
                </a:solidFill>
                <a:latin typeface="Arial"/>
                <a:ea typeface="Arial"/>
                <a:cs typeface="Arial"/>
                <a:sym typeface="Arial"/>
              </a:rPr>
              <a:t>/</a:t>
            </a:r>
            <a:r>
              <a:rPr lang="en-US" sz="2800" b="0" i="0" u="none" strike="noStrike" cap="none" dirty="0" err="1">
                <a:solidFill>
                  <a:srgbClr val="000000"/>
                </a:solidFill>
                <a:latin typeface="Arial"/>
                <a:ea typeface="Arial"/>
                <a:cs typeface="Arial"/>
                <a:sym typeface="Arial"/>
              </a:rPr>
              <a:t>audiologopēdi</a:t>
            </a:r>
            <a:r>
              <a:rPr lang="en-US" sz="28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2800" b="0" i="0" u="none" strike="noStrike" cap="none" dirty="0">
                <a:solidFill>
                  <a:srgbClr val="9999FF"/>
                </a:solidFill>
                <a:latin typeface="Arial"/>
                <a:ea typeface="Arial"/>
                <a:cs typeface="Arial"/>
                <a:sym typeface="Arial"/>
              </a:rPr>
              <a:t>2023. g. </a:t>
            </a:r>
            <a:r>
              <a:rPr lang="en-US" sz="2800" b="0" i="0" u="none" strike="noStrike" cap="none" dirty="0" err="1">
                <a:solidFill>
                  <a:srgbClr val="9999FF"/>
                </a:solidFill>
                <a:latin typeface="Arial"/>
                <a:ea typeface="Arial"/>
                <a:cs typeface="Arial"/>
                <a:sym typeface="Arial"/>
              </a:rPr>
              <a:t>martā</a:t>
            </a:r>
            <a:r>
              <a:rPr lang="en-US" sz="2800" b="0" i="0" u="none" strike="noStrike" cap="none" dirty="0">
                <a:solidFill>
                  <a:srgbClr val="9999FF"/>
                </a:solidFill>
                <a:latin typeface="Arial"/>
                <a:ea typeface="Arial"/>
                <a:cs typeface="Arial"/>
                <a:sym typeface="Arial"/>
              </a:rPr>
              <a:t>/</a:t>
            </a:r>
            <a:r>
              <a:rPr lang="en-US" sz="2800" b="0" i="0" u="none" strike="noStrike" cap="none" dirty="0" err="1">
                <a:solidFill>
                  <a:srgbClr val="9999FF"/>
                </a:solidFill>
                <a:latin typeface="Arial"/>
                <a:ea typeface="Arial"/>
                <a:cs typeface="Arial"/>
                <a:sym typeface="Arial"/>
              </a:rPr>
              <a:t>aprīlī</a:t>
            </a:r>
            <a:r>
              <a:rPr lang="en-US" sz="2800" b="0" i="0" u="none" strike="noStrike" cap="none" dirty="0">
                <a:solidFill>
                  <a:srgbClr val="9999FF"/>
                </a:solidFill>
                <a:latin typeface="Arial"/>
                <a:ea typeface="Arial"/>
                <a:cs typeface="Arial"/>
                <a:sym typeface="Arial"/>
              </a:rPr>
              <a:t> </a:t>
            </a:r>
            <a:r>
              <a:rPr lang="en-US" sz="2800" b="1" i="0" u="none" strike="noStrike" cap="none" dirty="0">
                <a:solidFill>
                  <a:srgbClr val="9999FF"/>
                </a:solidFill>
                <a:latin typeface="Arial"/>
                <a:ea typeface="Arial"/>
                <a:cs typeface="Arial"/>
                <a:sym typeface="Arial"/>
              </a:rPr>
              <a:t>30 </a:t>
            </a:r>
            <a:r>
              <a:rPr lang="en-US" sz="2800" b="1" i="0" u="none" strike="noStrike" cap="none" dirty="0" err="1">
                <a:solidFill>
                  <a:srgbClr val="9999FF"/>
                </a:solidFill>
                <a:latin typeface="Arial"/>
                <a:ea typeface="Arial"/>
                <a:cs typeface="Arial"/>
                <a:sym typeface="Arial"/>
              </a:rPr>
              <a:t>ārsti</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title"/>
          </p:nvPr>
        </p:nvSpPr>
        <p:spPr>
          <a:xfrm>
            <a:off x="838200" y="3356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err="1">
                <a:latin typeface="Play" panose="020B0604020202020204" charset="0"/>
                <a:ea typeface="Arial"/>
                <a:cs typeface="Arial"/>
                <a:sym typeface="Arial"/>
              </a:rPr>
              <a:t>Stratificēta</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izlase</a:t>
            </a:r>
            <a:r>
              <a:rPr lang="en-US" dirty="0">
                <a:latin typeface="Play" panose="020B0604020202020204" charset="0"/>
                <a:ea typeface="Arial"/>
                <a:cs typeface="Arial"/>
                <a:sym typeface="Arial"/>
              </a:rPr>
              <a:t> </a:t>
            </a:r>
            <a:r>
              <a:rPr lang="lv-LV" dirty="0">
                <a:latin typeface="Play" panose="020B0604020202020204" charset="0"/>
                <a:ea typeface="Arial"/>
                <a:cs typeface="Arial"/>
                <a:sym typeface="Arial"/>
              </a:rPr>
              <a:t>e-</a:t>
            </a:r>
            <a:r>
              <a:rPr lang="en-US" dirty="0">
                <a:latin typeface="Play" panose="020B0604020202020204" charset="0"/>
                <a:ea typeface="Arial"/>
                <a:cs typeface="Arial"/>
                <a:sym typeface="Arial"/>
              </a:rPr>
              <a:t>BAASIK </a:t>
            </a:r>
            <a:r>
              <a:rPr lang="en-US" dirty="0" err="1">
                <a:latin typeface="Play" panose="020B0604020202020204" charset="0"/>
                <a:ea typeface="Arial"/>
                <a:cs typeface="Arial"/>
                <a:sym typeface="Arial"/>
              </a:rPr>
              <a:t>normatīvu</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noteikšanai</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Latvijas</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mērogā</a:t>
            </a:r>
            <a:endParaRPr dirty="0">
              <a:latin typeface="Play" panose="020B0604020202020204" charset="0"/>
            </a:endParaRPr>
          </a:p>
        </p:txBody>
      </p:sp>
      <p:sp>
        <p:nvSpPr>
          <p:cNvPr id="608" name="Google Shape;608;p49"/>
          <p:cNvSpPr txBox="1">
            <a:spLocks noGrp="1"/>
          </p:cNvSpPr>
          <p:nvPr>
            <p:ph type="body" idx="1"/>
          </p:nvPr>
        </p:nvSpPr>
        <p:spPr>
          <a:xfrm>
            <a:off x="838200" y="1825625"/>
            <a:ext cx="493333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dirty="0"/>
              <a:t>e-BAASIK </a:t>
            </a:r>
            <a:r>
              <a:rPr lang="en-US" dirty="0" err="1"/>
              <a:t>standartizācijas</a:t>
            </a:r>
            <a:r>
              <a:rPr lang="en-US" dirty="0"/>
              <a:t> </a:t>
            </a:r>
            <a:r>
              <a:rPr lang="en-US" dirty="0" err="1"/>
              <a:t>izlasē</a:t>
            </a:r>
            <a:r>
              <a:rPr lang="en-US" dirty="0"/>
              <a:t> </a:t>
            </a:r>
            <a:r>
              <a:rPr lang="en-US" dirty="0" err="1"/>
              <a:t>piedalījās</a:t>
            </a:r>
            <a:r>
              <a:rPr lang="en-US" dirty="0"/>
              <a:t> </a:t>
            </a:r>
            <a:r>
              <a:rPr lang="en-US" b="1" dirty="0"/>
              <a:t>1080 </a:t>
            </a:r>
            <a:r>
              <a:rPr lang="en-US" b="1" dirty="0" err="1"/>
              <a:t>bērni</a:t>
            </a:r>
            <a:r>
              <a:rPr lang="en-US" b="1" dirty="0"/>
              <a:t> </a:t>
            </a:r>
            <a:r>
              <a:rPr lang="en-US" dirty="0" err="1"/>
              <a:t>vecumā</a:t>
            </a:r>
            <a:r>
              <a:rPr lang="en-US" dirty="0"/>
              <a:t> no 1 </a:t>
            </a:r>
            <a:r>
              <a:rPr lang="en-US" dirty="0" err="1"/>
              <a:t>līdz</a:t>
            </a:r>
            <a:r>
              <a:rPr lang="en-US" dirty="0"/>
              <a:t> 6 </a:t>
            </a:r>
            <a:r>
              <a:rPr lang="en-US" dirty="0" err="1"/>
              <a:t>gadiem</a:t>
            </a:r>
            <a:r>
              <a:rPr lang="en-US" dirty="0"/>
              <a:t>, 50% </a:t>
            </a:r>
            <a:r>
              <a:rPr lang="en-US" dirty="0" err="1"/>
              <a:t>zēni</a:t>
            </a:r>
            <a:r>
              <a:rPr lang="en-US" dirty="0"/>
              <a:t> un 50% </a:t>
            </a:r>
            <a:r>
              <a:rPr lang="en-US" dirty="0" err="1"/>
              <a:t>meitenes</a:t>
            </a:r>
            <a:r>
              <a:rPr lang="en-US" dirty="0"/>
              <a:t>, </a:t>
            </a:r>
            <a:r>
              <a:rPr lang="en-US" dirty="0" err="1"/>
              <a:t>stratificēti</a:t>
            </a:r>
            <a:r>
              <a:rPr lang="en-US" dirty="0"/>
              <a:t> pa </a:t>
            </a:r>
            <a:r>
              <a:rPr lang="en-US" dirty="0" err="1"/>
              <a:t>Latvijas</a:t>
            </a:r>
            <a:r>
              <a:rPr lang="en-US" dirty="0"/>
              <a:t> </a:t>
            </a:r>
            <a:r>
              <a:rPr lang="en-US" dirty="0" err="1"/>
              <a:t>reģioniem</a:t>
            </a:r>
            <a:r>
              <a:rPr lang="en-US" dirty="0"/>
              <a:t>: </a:t>
            </a:r>
            <a:r>
              <a:rPr lang="en-US" dirty="0" err="1"/>
              <a:t>Rīga</a:t>
            </a:r>
            <a:r>
              <a:rPr lang="en-US" dirty="0"/>
              <a:t> (26,3%), </a:t>
            </a:r>
            <a:r>
              <a:rPr lang="en-US" dirty="0" err="1"/>
              <a:t>Pierīga</a:t>
            </a:r>
            <a:r>
              <a:rPr lang="en-US" dirty="0"/>
              <a:t> (24,0%), </a:t>
            </a:r>
            <a:r>
              <a:rPr lang="en-US" dirty="0" err="1"/>
              <a:t>Vidzeme</a:t>
            </a:r>
            <a:r>
              <a:rPr lang="en-US" dirty="0"/>
              <a:t> (13,8%), </a:t>
            </a:r>
            <a:r>
              <a:rPr lang="en-US" dirty="0" err="1"/>
              <a:t>Latgale</a:t>
            </a:r>
            <a:r>
              <a:rPr lang="en-US" dirty="0"/>
              <a:t> (8,6%), </a:t>
            </a:r>
            <a:r>
              <a:rPr lang="en-US" dirty="0" err="1"/>
              <a:t>Kurzeme</a:t>
            </a:r>
            <a:r>
              <a:rPr lang="en-US" dirty="0"/>
              <a:t> (13,7%) un </a:t>
            </a:r>
            <a:r>
              <a:rPr lang="en-US" dirty="0" err="1"/>
              <a:t>Zemgale</a:t>
            </a:r>
            <a:r>
              <a:rPr lang="en-US" dirty="0"/>
              <a:t> (13,7%). </a:t>
            </a:r>
            <a:endParaRPr dirty="0"/>
          </a:p>
        </p:txBody>
      </p:sp>
      <p:pic>
        <p:nvPicPr>
          <p:cNvPr id="609" name="Google Shape;609;p49"/>
          <p:cNvPicPr preferRelativeResize="0"/>
          <p:nvPr/>
        </p:nvPicPr>
        <p:blipFill rotWithShape="1">
          <a:blip r:embed="rId3">
            <a:alphaModFix/>
          </a:blip>
          <a:srcRect/>
          <a:stretch/>
        </p:blipFill>
        <p:spPr>
          <a:xfrm>
            <a:off x="6190575" y="2030573"/>
            <a:ext cx="5809608" cy="33673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7"/>
          <p:cNvSpPr txBox="1">
            <a:spLocks noGrp="1"/>
          </p:cNvSpPr>
          <p:nvPr>
            <p:ph type="body" idx="1"/>
          </p:nvPr>
        </p:nvSpPr>
        <p:spPr>
          <a:xfrm>
            <a:off x="838200" y="950554"/>
            <a:ext cx="10515600" cy="4351338"/>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150000"/>
              </a:lnSpc>
              <a:spcBef>
                <a:spcPts val="1000"/>
              </a:spcBef>
              <a:spcAft>
                <a:spcPts val="0"/>
              </a:spcAft>
              <a:buSzPct val="69498"/>
              <a:buNone/>
            </a:pPr>
            <a:r>
              <a:rPr lang="lv-LV" dirty="0"/>
              <a:t>IZAICINĀJUMI</a:t>
            </a:r>
          </a:p>
          <a:p>
            <a:pPr marL="457200" lvl="0" indent="-342900" algn="l" rtl="0">
              <a:lnSpc>
                <a:spcPct val="150000"/>
              </a:lnSpc>
              <a:spcBef>
                <a:spcPts val="1000"/>
              </a:spcBef>
              <a:spcAft>
                <a:spcPts val="0"/>
              </a:spcAft>
              <a:buSzPct val="69498"/>
              <a:buChar char="•"/>
            </a:pPr>
            <a:r>
              <a:rPr lang="en-US" dirty="0" err="1"/>
              <a:t>Jebkurš</a:t>
            </a:r>
            <a:r>
              <a:rPr lang="en-US" dirty="0"/>
              <a:t> instruments </a:t>
            </a:r>
            <a:r>
              <a:rPr lang="en-US" dirty="0" err="1"/>
              <a:t>ir</a:t>
            </a:r>
            <a:r>
              <a:rPr lang="en-US" dirty="0"/>
              <a:t> </a:t>
            </a:r>
            <a:r>
              <a:rPr lang="en-US" dirty="0" err="1"/>
              <a:t>jāatjauno</a:t>
            </a:r>
            <a:r>
              <a:rPr lang="en-US" dirty="0"/>
              <a:t> un </a:t>
            </a:r>
            <a:r>
              <a:rPr lang="en-US" dirty="0" err="1"/>
              <a:t>jāveic</a:t>
            </a:r>
            <a:r>
              <a:rPr lang="en-US" dirty="0"/>
              <a:t> </a:t>
            </a:r>
            <a:r>
              <a:rPr lang="en-US" dirty="0" err="1"/>
              <a:t>atkārtota</a:t>
            </a:r>
            <a:r>
              <a:rPr lang="en-US" dirty="0"/>
              <a:t> </a:t>
            </a:r>
            <a:r>
              <a:rPr lang="en-US" dirty="0" err="1"/>
              <a:t>standartizācija</a:t>
            </a:r>
            <a:r>
              <a:rPr lang="en-US" dirty="0"/>
              <a:t>, </a:t>
            </a:r>
            <a:endParaRPr dirty="0"/>
          </a:p>
          <a:p>
            <a:pPr marL="457200" lvl="0" indent="-342900" algn="l" rtl="0">
              <a:lnSpc>
                <a:spcPct val="150000"/>
              </a:lnSpc>
              <a:spcBef>
                <a:spcPts val="1000"/>
              </a:spcBef>
              <a:spcAft>
                <a:spcPts val="0"/>
              </a:spcAft>
              <a:buSzPct val="69498"/>
              <a:buChar char="•"/>
            </a:pPr>
            <a:r>
              <a:rPr lang="en-US" dirty="0" err="1"/>
              <a:t>Paralēli</a:t>
            </a:r>
            <a:r>
              <a:rPr lang="en-US" dirty="0"/>
              <a:t> </a:t>
            </a:r>
            <a:r>
              <a:rPr lang="en-US" dirty="0" err="1"/>
              <a:t>jāievieš</a:t>
            </a:r>
            <a:r>
              <a:rPr lang="en-US" dirty="0"/>
              <a:t> </a:t>
            </a:r>
            <a:r>
              <a:rPr lang="en-US" dirty="0" err="1"/>
              <a:t>jaunākajām</a:t>
            </a:r>
            <a:r>
              <a:rPr lang="en-US" dirty="0"/>
              <a:t> </a:t>
            </a:r>
            <a:r>
              <a:rPr lang="en-US" dirty="0" err="1"/>
              <a:t>zinātnes</a:t>
            </a:r>
            <a:r>
              <a:rPr lang="en-US" dirty="0"/>
              <a:t> </a:t>
            </a:r>
            <a:r>
              <a:rPr lang="en-US" dirty="0" err="1"/>
              <a:t>atziņām</a:t>
            </a:r>
            <a:r>
              <a:rPr lang="en-US" dirty="0"/>
              <a:t> </a:t>
            </a:r>
            <a:r>
              <a:rPr lang="en-US" dirty="0" err="1"/>
              <a:t>atbilstoši</a:t>
            </a:r>
            <a:r>
              <a:rPr lang="en-US" dirty="0"/>
              <a:t> </a:t>
            </a:r>
            <a:r>
              <a:rPr lang="en-US" dirty="0" err="1"/>
              <a:t>instrumenti</a:t>
            </a:r>
            <a:r>
              <a:rPr lang="en-US" dirty="0"/>
              <a:t>.</a:t>
            </a:r>
            <a:endParaRPr dirty="0"/>
          </a:p>
          <a:p>
            <a:pPr marL="457200" lvl="0" indent="-342900" algn="l" rtl="0">
              <a:lnSpc>
                <a:spcPct val="150000"/>
              </a:lnSpc>
              <a:spcBef>
                <a:spcPts val="1000"/>
              </a:spcBef>
              <a:spcAft>
                <a:spcPts val="0"/>
              </a:spcAft>
              <a:buSzPct val="69498"/>
              <a:buChar char="•"/>
            </a:pPr>
            <a:r>
              <a:rPr lang="en-US" dirty="0" err="1"/>
              <a:t>Novērtēšanas</a:t>
            </a:r>
            <a:r>
              <a:rPr lang="en-US" dirty="0"/>
              <a:t> </a:t>
            </a:r>
            <a:r>
              <a:rPr lang="en-US" dirty="0" err="1"/>
              <a:t>instrumentu</a:t>
            </a:r>
            <a:r>
              <a:rPr lang="en-US" dirty="0"/>
              <a:t> </a:t>
            </a:r>
            <a:r>
              <a:rPr lang="en-US" dirty="0" err="1"/>
              <a:t>autori</a:t>
            </a:r>
            <a:r>
              <a:rPr lang="en-US" dirty="0"/>
              <a:t> </a:t>
            </a:r>
            <a:r>
              <a:rPr lang="en-US" dirty="0" err="1"/>
              <a:t>regulāri</a:t>
            </a:r>
            <a:r>
              <a:rPr lang="en-US" dirty="0"/>
              <a:t> </a:t>
            </a:r>
            <a:r>
              <a:rPr lang="en-US" dirty="0" err="1"/>
              <a:t>veic</a:t>
            </a:r>
            <a:r>
              <a:rPr lang="en-US" dirty="0"/>
              <a:t> </a:t>
            </a:r>
            <a:r>
              <a:rPr lang="en-US" dirty="0" err="1"/>
              <a:t>savu</a:t>
            </a:r>
            <a:r>
              <a:rPr lang="en-US" dirty="0"/>
              <a:t> </a:t>
            </a:r>
            <a:r>
              <a:rPr lang="en-US" dirty="0" err="1"/>
              <a:t>izstrādāto</a:t>
            </a:r>
            <a:r>
              <a:rPr lang="en-US" dirty="0"/>
              <a:t> </a:t>
            </a:r>
            <a:r>
              <a:rPr lang="en-US" dirty="0" err="1"/>
              <a:t>rīku</a:t>
            </a:r>
            <a:r>
              <a:rPr lang="en-US" dirty="0"/>
              <a:t> </a:t>
            </a:r>
            <a:r>
              <a:rPr lang="en-US" dirty="0" err="1"/>
              <a:t>atjaunošanu</a:t>
            </a:r>
            <a:r>
              <a:rPr lang="en-US" dirty="0"/>
              <a:t>, </a:t>
            </a:r>
            <a:r>
              <a:rPr lang="en-US" dirty="0" err="1"/>
              <a:t>izdodot</a:t>
            </a:r>
            <a:r>
              <a:rPr lang="en-US" dirty="0"/>
              <a:t> </a:t>
            </a:r>
            <a:r>
              <a:rPr lang="en-US" dirty="0" err="1"/>
              <a:t>jaunākās</a:t>
            </a:r>
            <a:r>
              <a:rPr lang="en-US" dirty="0"/>
              <a:t> </a:t>
            </a:r>
            <a:r>
              <a:rPr lang="en-US" dirty="0" err="1"/>
              <a:t>versijas</a:t>
            </a:r>
            <a:r>
              <a:rPr lang="en-US" dirty="0"/>
              <a:t>, </a:t>
            </a:r>
            <a:r>
              <a:rPr lang="en-US" dirty="0" err="1"/>
              <a:t>kur</a:t>
            </a:r>
            <a:r>
              <a:rPr lang="en-US" dirty="0"/>
              <a:t> </a:t>
            </a:r>
            <a:r>
              <a:rPr lang="en-US" dirty="0" err="1"/>
              <a:t>uzdevumu</a:t>
            </a:r>
            <a:r>
              <a:rPr lang="en-US" dirty="0"/>
              <a:t> </a:t>
            </a:r>
            <a:r>
              <a:rPr lang="en-US" dirty="0" err="1"/>
              <a:t>saturs</a:t>
            </a:r>
            <a:r>
              <a:rPr lang="en-US" dirty="0"/>
              <a:t> un </a:t>
            </a:r>
            <a:r>
              <a:rPr lang="en-US" dirty="0" err="1"/>
              <a:t>stimulmateriāli</a:t>
            </a:r>
            <a:r>
              <a:rPr lang="en-US" dirty="0"/>
              <a:t> </a:t>
            </a:r>
            <a:r>
              <a:rPr lang="en-US" dirty="0" err="1"/>
              <a:t>atbilst</a:t>
            </a:r>
            <a:r>
              <a:rPr lang="en-US" dirty="0"/>
              <a:t> </a:t>
            </a:r>
            <a:r>
              <a:rPr lang="en-US" dirty="0" err="1"/>
              <a:t>aktuālajam</a:t>
            </a:r>
            <a:r>
              <a:rPr lang="en-US" dirty="0"/>
              <a:t> </a:t>
            </a:r>
            <a:r>
              <a:rPr lang="en-US" dirty="0" err="1"/>
              <a:t>mūsdienu</a:t>
            </a:r>
            <a:r>
              <a:rPr lang="en-US" dirty="0"/>
              <a:t> </a:t>
            </a:r>
            <a:r>
              <a:rPr lang="en-US" dirty="0" err="1"/>
              <a:t>kontekstam</a:t>
            </a:r>
            <a:r>
              <a:rPr lang="en-US" dirty="0"/>
              <a:t>.</a:t>
            </a:r>
            <a:endParaRPr dirty="0"/>
          </a:p>
        </p:txBody>
      </p:sp>
      <p:sp>
        <p:nvSpPr>
          <p:cNvPr id="125" name="Google Shape;125;p37"/>
          <p:cNvSpPr txBox="1"/>
          <p:nvPr/>
        </p:nvSpPr>
        <p:spPr>
          <a:xfrm>
            <a:off x="550607" y="5853797"/>
            <a:ext cx="110907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Hačatrjana, L., Umbraško, S., &amp; Raščevska, M. (2023). Pamatojums bērna dažādu attīstības jomu novērtēšanas instrumentu (kognitīvo, uzvedības, emocionālo, sociālo prasmju un citu jomu) adaptēšanai Latvijā.</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0"/>
          <p:cNvSpPr txBox="1">
            <a:spLocks noGrp="1"/>
          </p:cNvSpPr>
          <p:nvPr>
            <p:ph type="title"/>
          </p:nvPr>
        </p:nvSpPr>
        <p:spPr>
          <a:xfrm>
            <a:off x="592040" y="213393"/>
            <a:ext cx="10649022" cy="942342"/>
          </a:xfrm>
          <a:prstGeom prst="rect">
            <a:avLst/>
          </a:prstGeom>
          <a:noFill/>
          <a:ln>
            <a:noFill/>
          </a:ln>
        </p:spPr>
        <p:txBody>
          <a:bodyPr spcFirstLastPara="1" wrap="square" lIns="0" tIns="39275" rIns="0" bIns="0" anchor="ctr" anchorCtr="0">
            <a:spAutoFit/>
          </a:bodyPr>
          <a:lstStyle/>
          <a:p>
            <a:pPr marL="6350" lvl="0" indent="0" algn="l" rtl="0">
              <a:lnSpc>
                <a:spcPct val="78138"/>
              </a:lnSpc>
              <a:spcBef>
                <a:spcPts val="313"/>
              </a:spcBef>
              <a:spcAft>
                <a:spcPts val="0"/>
              </a:spcAft>
              <a:buSzPts val="1800"/>
              <a:buNone/>
            </a:pPr>
            <a:r>
              <a:rPr lang="en-US" sz="3600" dirty="0" err="1">
                <a:latin typeface="Play" panose="020B0604020202020204" charset="0"/>
                <a:ea typeface="Arial"/>
                <a:cs typeface="Arial"/>
                <a:sym typeface="Arial"/>
              </a:rPr>
              <a:t>Bērnu</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agrīnās</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attīstības</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skrīninga</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instrumentu</a:t>
            </a:r>
            <a:r>
              <a:rPr lang="en-US" sz="3600" dirty="0">
                <a:latin typeface="Play" panose="020B0604020202020204" charset="0"/>
                <a:ea typeface="Arial"/>
                <a:cs typeface="Arial"/>
                <a:sym typeface="Arial"/>
              </a:rPr>
              <a:t> </a:t>
            </a:r>
            <a:br>
              <a:rPr lang="en-US" sz="3600" dirty="0">
                <a:latin typeface="Play" panose="020B0604020202020204" charset="0"/>
                <a:ea typeface="Arial"/>
                <a:cs typeface="Arial"/>
                <a:sym typeface="Arial"/>
              </a:rPr>
            </a:br>
            <a:r>
              <a:rPr lang="en-US" sz="3600" dirty="0" err="1">
                <a:latin typeface="Play" panose="020B0604020202020204" charset="0"/>
                <a:ea typeface="Arial"/>
                <a:cs typeface="Arial"/>
                <a:sym typeface="Arial"/>
              </a:rPr>
              <a:t>komplekts</a:t>
            </a:r>
            <a:r>
              <a:rPr lang="en-US" sz="3600" dirty="0">
                <a:latin typeface="Play" panose="020B0604020202020204" charset="0"/>
                <a:ea typeface="Arial"/>
                <a:cs typeface="Arial"/>
                <a:sym typeface="Arial"/>
              </a:rPr>
              <a:t> – e-</a:t>
            </a:r>
            <a:r>
              <a:rPr lang="en-US" sz="3600" i="1" dirty="0">
                <a:latin typeface="Play" panose="020B0604020202020204" charset="0"/>
                <a:ea typeface="Arial"/>
                <a:cs typeface="Arial"/>
                <a:sym typeface="Arial"/>
              </a:rPr>
              <a:t>BAASIK</a:t>
            </a:r>
            <a:endParaRPr sz="3600" i="1" dirty="0">
              <a:latin typeface="Play" panose="020B0604020202020204" charset="0"/>
              <a:ea typeface="Arial"/>
              <a:cs typeface="Arial"/>
              <a:sym typeface="Arial"/>
            </a:endParaRPr>
          </a:p>
        </p:txBody>
      </p:sp>
      <p:sp>
        <p:nvSpPr>
          <p:cNvPr id="615" name="Google Shape;615;p50"/>
          <p:cNvSpPr txBox="1"/>
          <p:nvPr/>
        </p:nvSpPr>
        <p:spPr>
          <a:xfrm>
            <a:off x="445799" y="1155735"/>
            <a:ext cx="10941503" cy="5203307"/>
          </a:xfrm>
          <a:prstGeom prst="rect">
            <a:avLst/>
          </a:prstGeom>
          <a:noFill/>
          <a:ln>
            <a:noFill/>
          </a:ln>
        </p:spPr>
        <p:txBody>
          <a:bodyPr spcFirstLastPara="1" wrap="square" lIns="0" tIns="32325" rIns="0" bIns="0" anchor="t" anchorCtr="0">
            <a:spAutoFit/>
          </a:bodyPr>
          <a:lstStyle/>
          <a:p>
            <a:pPr marL="400852" marR="0" lvl="0" indent="0" algn="l" rtl="0">
              <a:lnSpc>
                <a:spcPct val="100000"/>
              </a:lnSpc>
              <a:spcBef>
                <a:spcPts val="0"/>
              </a:spcBef>
              <a:spcAft>
                <a:spcPts val="0"/>
              </a:spcAft>
              <a:buNone/>
            </a:pPr>
            <a:r>
              <a:rPr lang="en-US" sz="2400" b="1" i="0" u="none" strike="noStrike" cap="none" dirty="0" err="1">
                <a:solidFill>
                  <a:schemeClr val="accent6"/>
                </a:solidFill>
                <a:latin typeface="Arial"/>
                <a:ea typeface="Arial"/>
                <a:cs typeface="Arial"/>
                <a:sym typeface="Arial"/>
              </a:rPr>
              <a:t>Latvijā</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ir</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izstrādāts</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novatorisks</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skrīninga</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rīks</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bērnu</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agrīnas</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attīstības</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risku</a:t>
            </a:r>
            <a:r>
              <a:rPr lang="en-US" sz="2400" b="1" i="0" u="none" strike="noStrike" cap="none" dirty="0">
                <a:solidFill>
                  <a:schemeClr val="accent6"/>
                </a:solidFill>
                <a:latin typeface="Arial"/>
                <a:ea typeface="Arial"/>
                <a:cs typeface="Arial"/>
                <a:sym typeface="Arial"/>
              </a:rPr>
              <a:t> </a:t>
            </a:r>
            <a:r>
              <a:rPr lang="en-US" sz="2400" b="1" i="0" u="none" strike="noStrike" cap="none" dirty="0" err="1">
                <a:solidFill>
                  <a:schemeClr val="accent6"/>
                </a:solidFill>
                <a:latin typeface="Arial"/>
                <a:ea typeface="Arial"/>
                <a:cs typeface="Arial"/>
                <a:sym typeface="Arial"/>
              </a:rPr>
              <a:t>atpazīšanai</a:t>
            </a:r>
            <a:r>
              <a:rPr lang="en-US" sz="2400" b="1" i="0" u="none" strike="noStrike" cap="none" dirty="0">
                <a:solidFill>
                  <a:schemeClr val="accent6"/>
                </a:solidFill>
                <a:latin typeface="Arial"/>
                <a:ea typeface="Arial"/>
                <a:cs typeface="Arial"/>
                <a:sym typeface="Arial"/>
              </a:rPr>
              <a:t> – e-BAASIK. </a:t>
            </a:r>
            <a:endParaRPr sz="2400" b="1" i="1" u="none" strike="noStrike" cap="none" dirty="0">
              <a:solidFill>
                <a:srgbClr val="0000CC"/>
              </a:solidFill>
              <a:latin typeface="Arial"/>
              <a:ea typeface="Arial"/>
              <a:cs typeface="Arial"/>
              <a:sym typeface="Arial"/>
            </a:endParaRPr>
          </a:p>
          <a:p>
            <a:pPr marL="400852" marR="0" lvl="0" indent="0" algn="l" rtl="0">
              <a:lnSpc>
                <a:spcPct val="100000"/>
              </a:lnSpc>
              <a:spcBef>
                <a:spcPts val="0"/>
              </a:spcBef>
              <a:spcAft>
                <a:spcPts val="0"/>
              </a:spcAft>
              <a:buNone/>
            </a:pPr>
            <a:r>
              <a:rPr lang="en-US" sz="2400" b="1" i="1" u="none" strike="noStrike" cap="none" dirty="0">
                <a:solidFill>
                  <a:srgbClr val="000000"/>
                </a:solidFill>
                <a:latin typeface="Arial"/>
                <a:ea typeface="Arial"/>
                <a:cs typeface="Arial"/>
                <a:sym typeface="Arial"/>
              </a:rPr>
              <a:t>BAASIK </a:t>
            </a:r>
            <a:r>
              <a:rPr lang="en-US" sz="2400" b="1" i="1" u="none" strike="noStrike" cap="none" dirty="0" err="1">
                <a:solidFill>
                  <a:srgbClr val="000000"/>
                </a:solidFill>
                <a:latin typeface="Arial"/>
                <a:ea typeface="Arial"/>
                <a:cs typeface="Arial"/>
                <a:sym typeface="Arial"/>
              </a:rPr>
              <a:t>lietošanas</a:t>
            </a:r>
            <a:r>
              <a:rPr lang="en-US" sz="2400" b="1" i="1" u="none" strike="noStrike" cap="none" dirty="0">
                <a:solidFill>
                  <a:srgbClr val="000000"/>
                </a:solidFill>
                <a:latin typeface="Arial"/>
                <a:ea typeface="Arial"/>
                <a:cs typeface="Arial"/>
                <a:sym typeface="Arial"/>
              </a:rPr>
              <a:t> </a:t>
            </a:r>
            <a:r>
              <a:rPr lang="en-US" sz="2400" b="1" i="1" u="none" strike="noStrike" cap="none" dirty="0" err="1">
                <a:solidFill>
                  <a:srgbClr val="000000"/>
                </a:solidFill>
                <a:latin typeface="Arial"/>
                <a:ea typeface="Arial"/>
                <a:cs typeface="Arial"/>
                <a:sym typeface="Arial"/>
              </a:rPr>
              <a:t>novatorisma</a:t>
            </a:r>
            <a:r>
              <a:rPr lang="en-US" sz="2400" b="1" i="1" u="none" strike="noStrike" cap="none" dirty="0">
                <a:solidFill>
                  <a:srgbClr val="000000"/>
                </a:solidFill>
                <a:latin typeface="Arial"/>
                <a:ea typeface="Arial"/>
                <a:cs typeface="Arial"/>
                <a:sym typeface="Arial"/>
              </a:rPr>
              <a:t> </a:t>
            </a:r>
            <a:r>
              <a:rPr lang="en-US" sz="2400" b="1" i="1" u="none" strike="noStrike" cap="none" dirty="0" err="1">
                <a:solidFill>
                  <a:srgbClr val="000000"/>
                </a:solidFill>
                <a:latin typeface="Arial"/>
                <a:ea typeface="Arial"/>
                <a:cs typeface="Arial"/>
                <a:sym typeface="Arial"/>
              </a:rPr>
              <a:t>aspekti</a:t>
            </a:r>
            <a:r>
              <a:rPr lang="en-US" sz="2400" b="1" i="1" u="none" strike="noStrike" cap="none" dirty="0">
                <a:solidFill>
                  <a:srgbClr val="000000"/>
                </a:solidFill>
                <a:latin typeface="Arial"/>
                <a:ea typeface="Arial"/>
                <a:cs typeface="Arial"/>
                <a:sym typeface="Arial"/>
              </a:rPr>
              <a:t>:</a:t>
            </a:r>
            <a:endParaRPr dirty="0"/>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Datorizēta</a:t>
            </a:r>
            <a:r>
              <a:rPr lang="en-US" sz="2400" b="0" i="0" u="none" strike="noStrike" cap="none" dirty="0">
                <a:solidFill>
                  <a:srgbClr val="000000"/>
                </a:solidFill>
                <a:latin typeface="Arial"/>
                <a:ea typeface="Arial"/>
                <a:cs typeface="Arial"/>
                <a:sym typeface="Arial"/>
              </a:rPr>
              <a:t> 3 </a:t>
            </a:r>
            <a:r>
              <a:rPr lang="en-US" sz="2400" b="0" i="0" u="none" strike="noStrike" cap="none" dirty="0" err="1">
                <a:solidFill>
                  <a:srgbClr val="000000"/>
                </a:solidFill>
                <a:latin typeface="Arial"/>
                <a:ea typeface="Arial"/>
                <a:cs typeface="Arial"/>
                <a:sym typeface="Arial"/>
              </a:rPr>
              <a:t>aptauju</a:t>
            </a:r>
            <a:r>
              <a:rPr lang="en-US" sz="2400" b="0" i="0" u="none" strike="noStrike" cap="none" dirty="0">
                <a:solidFill>
                  <a:srgbClr val="000000"/>
                </a:solidFill>
                <a:latin typeface="Arial"/>
                <a:ea typeface="Arial"/>
                <a:cs typeface="Arial"/>
                <a:sym typeface="Arial"/>
              </a:rPr>
              <a:t> (VA, PSA, ĀA) </a:t>
            </a:r>
            <a:r>
              <a:rPr lang="en-US" sz="2400" b="0" i="0" u="none" strike="noStrike" cap="none" dirty="0" err="1">
                <a:solidFill>
                  <a:srgbClr val="000000"/>
                </a:solidFill>
                <a:latin typeface="Arial"/>
                <a:ea typeface="Arial"/>
                <a:cs typeface="Arial"/>
                <a:sym typeface="Arial"/>
              </a:rPr>
              <a:t>aizpildīšana</a:t>
            </a:r>
            <a:r>
              <a:rPr lang="en-US" sz="2400" b="0" i="0" u="none" strike="noStrike" cap="none" dirty="0">
                <a:solidFill>
                  <a:srgbClr val="000000"/>
                </a:solidFill>
                <a:latin typeface="Arial"/>
                <a:ea typeface="Arial"/>
                <a:cs typeface="Arial"/>
                <a:sym typeface="Arial"/>
              </a:rPr>
              <a:t> un </a:t>
            </a:r>
            <a:r>
              <a:rPr lang="en-US" sz="2400" b="0" i="0" u="none" strike="noStrike" cap="none" dirty="0" err="1">
                <a:solidFill>
                  <a:srgbClr val="000000"/>
                </a:solidFill>
                <a:latin typeface="Arial"/>
                <a:ea typeface="Arial"/>
                <a:cs typeface="Arial"/>
                <a:sym typeface="Arial"/>
              </a:rPr>
              <a:t>Bērnu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spēju</a:t>
            </a:r>
            <a:r>
              <a:rPr lang="en-US" sz="2400" b="0" i="0" u="none" strike="noStrike" cap="none" dirty="0">
                <a:solidFill>
                  <a:srgbClr val="000000"/>
                </a:solidFill>
                <a:latin typeface="Arial"/>
                <a:ea typeface="Arial"/>
                <a:cs typeface="Arial"/>
                <a:sym typeface="Arial"/>
              </a:rPr>
              <a:t> un </a:t>
            </a:r>
            <a:r>
              <a:rPr lang="en-US" sz="2400" b="0" i="0" u="none" strike="noStrike" cap="none" dirty="0" err="1">
                <a:solidFill>
                  <a:srgbClr val="000000"/>
                </a:solidFill>
                <a:latin typeface="Arial"/>
                <a:ea typeface="Arial"/>
                <a:cs typeface="Arial"/>
                <a:sym typeface="Arial"/>
              </a:rPr>
              <a:t>prasmju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testa</a:t>
            </a:r>
            <a:r>
              <a:rPr lang="en-US" sz="2400" b="0" i="0" u="none" strike="noStrike" cap="none" dirty="0">
                <a:solidFill>
                  <a:srgbClr val="000000"/>
                </a:solidFill>
                <a:latin typeface="Arial"/>
                <a:ea typeface="Arial"/>
                <a:cs typeface="Arial"/>
                <a:sym typeface="Arial"/>
              </a:rPr>
              <a:t> (BSPT) </a:t>
            </a:r>
            <a:r>
              <a:rPr lang="en-US" sz="2400" b="0" i="0" u="none" strike="noStrike" cap="none" dirty="0" err="1">
                <a:solidFill>
                  <a:srgbClr val="000000"/>
                </a:solidFill>
                <a:latin typeface="Arial"/>
                <a:ea typeface="Arial"/>
                <a:cs typeface="Arial"/>
                <a:sym typeface="Arial"/>
              </a:rPr>
              <a:t>izpilde</a:t>
            </a:r>
            <a:r>
              <a:rPr lang="en-US" sz="2400" b="0" i="0" u="none" strike="noStrike" cap="none" dirty="0">
                <a:solidFill>
                  <a:srgbClr val="000000"/>
                </a:solidFill>
                <a:latin typeface="Arial"/>
                <a:ea typeface="Arial"/>
                <a:cs typeface="Arial"/>
                <a:sym typeface="Arial"/>
              </a:rPr>
              <a:t>, kas </a:t>
            </a:r>
            <a:r>
              <a:rPr lang="en-US" sz="2400" b="0" i="0" u="none" strike="noStrike" cap="none" dirty="0" err="1">
                <a:solidFill>
                  <a:srgbClr val="000000"/>
                </a:solidFill>
                <a:latin typeface="Arial"/>
                <a:ea typeface="Arial"/>
                <a:cs typeface="Arial"/>
                <a:sym typeface="Arial"/>
              </a:rPr>
              <a:t>saslēgtas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vienotā</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sistēmā</a:t>
            </a:r>
            <a:r>
              <a:rPr lang="en-US" sz="2400" b="0" i="0" u="none" strike="noStrike" cap="none" dirty="0">
                <a:solidFill>
                  <a:srgbClr val="000000"/>
                </a:solidFill>
                <a:latin typeface="Arial"/>
                <a:ea typeface="Arial"/>
                <a:cs typeface="Arial"/>
                <a:sym typeface="Arial"/>
              </a:rPr>
              <a:t>. </a:t>
            </a:r>
            <a:endParaRPr dirty="0"/>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Tiek</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nodrošināti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vairāki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informācijas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avoti</a:t>
            </a:r>
            <a:r>
              <a:rPr lang="en-US" sz="2400" b="0" i="0" u="none" strike="noStrike" cap="none" dirty="0">
                <a:solidFill>
                  <a:srgbClr val="000000"/>
                </a:solidFill>
                <a:latin typeface="Arial"/>
                <a:ea typeface="Arial"/>
                <a:cs typeface="Arial"/>
                <a:sym typeface="Arial"/>
              </a:rPr>
              <a:t> par </a:t>
            </a:r>
            <a:r>
              <a:rPr lang="en-US" sz="2400" b="0" i="0" u="none" strike="noStrike" cap="none" dirty="0" err="1">
                <a:solidFill>
                  <a:srgbClr val="000000"/>
                </a:solidFill>
                <a:latin typeface="Arial"/>
                <a:ea typeface="Arial"/>
                <a:cs typeface="Arial"/>
                <a:sym typeface="Arial"/>
              </a:rPr>
              <a:t>bērnu</a:t>
            </a:r>
            <a:r>
              <a:rPr lang="en-US" sz="2400" b="0" i="0" u="none" strike="noStrike" cap="none" dirty="0">
                <a:solidFill>
                  <a:srgbClr val="000000"/>
                </a:solidFill>
                <a:latin typeface="Arial"/>
                <a:ea typeface="Arial"/>
                <a:cs typeface="Arial"/>
                <a:sym typeface="Arial"/>
              </a:rPr>
              <a:t>, kas var </a:t>
            </a:r>
            <a:r>
              <a:rPr lang="en-US" sz="2400" b="0" i="0" u="none" strike="noStrike" cap="none" dirty="0" err="1">
                <a:solidFill>
                  <a:srgbClr val="000000"/>
                </a:solidFill>
                <a:latin typeface="Arial"/>
                <a:ea typeface="Arial"/>
                <a:cs typeface="Arial"/>
                <a:sym typeface="Arial"/>
              </a:rPr>
              <a:t>papildināt</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viens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otru</a:t>
            </a:r>
            <a:r>
              <a:rPr lang="en-US"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Augsta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mērījumu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uzticamība</a:t>
            </a:r>
            <a:r>
              <a:rPr lang="en-US" sz="2400" b="0" i="0" u="none" strike="noStrike" cap="none" dirty="0">
                <a:solidFill>
                  <a:srgbClr val="000000"/>
                </a:solidFill>
                <a:latin typeface="Arial"/>
                <a:ea typeface="Arial"/>
                <a:cs typeface="Arial"/>
                <a:sym typeface="Arial"/>
              </a:rPr>
              <a:t> un </a:t>
            </a:r>
            <a:r>
              <a:rPr lang="en-US" sz="2400" b="0" i="0" u="none" strike="noStrike" cap="none" dirty="0" err="1">
                <a:solidFill>
                  <a:srgbClr val="000000"/>
                </a:solidFill>
                <a:latin typeface="Arial"/>
                <a:ea typeface="Arial"/>
                <a:cs typeface="Arial"/>
                <a:sym typeface="Arial"/>
              </a:rPr>
              <a:t>validitāte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pēc</a:t>
            </a:r>
            <a:r>
              <a:rPr lang="en-US" sz="2400" b="0" i="0" u="none" strike="noStrike" cap="none" dirty="0">
                <a:solidFill>
                  <a:srgbClr val="000000"/>
                </a:solidFill>
                <a:latin typeface="Arial"/>
                <a:ea typeface="Arial"/>
                <a:cs typeface="Arial"/>
                <a:sym typeface="Arial"/>
              </a:rPr>
              <a:t> DSM-IV </a:t>
            </a:r>
            <a:r>
              <a:rPr lang="en-US" sz="2400" b="0" i="0" u="none" strike="noStrike" cap="none" dirty="0" err="1">
                <a:solidFill>
                  <a:srgbClr val="000000"/>
                </a:solidFill>
                <a:latin typeface="Arial"/>
                <a:ea typeface="Arial"/>
                <a:cs typeface="Arial"/>
                <a:sym typeface="Arial"/>
              </a:rPr>
              <a:t>vai</a:t>
            </a:r>
            <a:r>
              <a:rPr lang="en-US" sz="2400" b="0" i="0" u="none" strike="noStrike" cap="none" dirty="0">
                <a:solidFill>
                  <a:srgbClr val="000000"/>
                </a:solidFill>
                <a:latin typeface="Arial"/>
                <a:ea typeface="Arial"/>
                <a:cs typeface="Arial"/>
                <a:sym typeface="Arial"/>
              </a:rPr>
              <a:t> SSK-10/11 (ICD10/11).</a:t>
            </a:r>
            <a:endParaRPr sz="2400" b="0" i="0" u="none" strike="noStrike" cap="none" dirty="0">
              <a:solidFill>
                <a:srgbClr val="000000"/>
              </a:solidFill>
              <a:latin typeface="Arial"/>
              <a:ea typeface="Arial"/>
              <a:cs typeface="Arial"/>
              <a:sym typeface="Arial"/>
            </a:endParaRPr>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Tūlītēja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rezultātu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iegūšana</a:t>
            </a:r>
            <a:r>
              <a:rPr lang="en-US" sz="2400" b="0" i="0" u="none" strike="noStrike" cap="none" dirty="0">
                <a:solidFill>
                  <a:srgbClr val="000000"/>
                </a:solidFill>
                <a:latin typeface="Arial"/>
                <a:ea typeface="Arial"/>
                <a:cs typeface="Arial"/>
                <a:sym typeface="Arial"/>
              </a:rPr>
              <a:t> un </a:t>
            </a:r>
            <a:r>
              <a:rPr lang="en-US" sz="2400" b="0" i="0" u="none" strike="noStrike" cap="none" dirty="0" err="1">
                <a:solidFill>
                  <a:srgbClr val="000000"/>
                </a:solidFill>
                <a:latin typeface="Arial"/>
                <a:ea typeface="Arial"/>
                <a:cs typeface="Arial"/>
                <a:sym typeface="Arial"/>
              </a:rPr>
              <a:t>droša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uzglabāšana</a:t>
            </a:r>
            <a:r>
              <a:rPr lang="en-US" sz="2400" b="0" i="0" u="none" strike="noStrike" cap="none" dirty="0">
                <a:solidFill>
                  <a:srgbClr val="000000"/>
                </a:solidFill>
                <a:latin typeface="Arial"/>
                <a:ea typeface="Arial"/>
                <a:cs typeface="Arial"/>
                <a:sym typeface="Arial"/>
              </a:rPr>
              <a:t> e-</a:t>
            </a:r>
            <a:r>
              <a:rPr lang="en-US" sz="2400" b="0" i="0" u="none" strike="noStrike" cap="none" dirty="0" err="1">
                <a:solidFill>
                  <a:srgbClr val="000000"/>
                </a:solidFill>
                <a:latin typeface="Arial"/>
                <a:ea typeface="Arial"/>
                <a:cs typeface="Arial"/>
                <a:sym typeface="Arial"/>
              </a:rPr>
              <a:t>vidē</a:t>
            </a:r>
            <a:r>
              <a:rPr lang="en-US"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Mērījumu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veikšanas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iespējas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vairākos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vecumposmos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monitorējot</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bērna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attīstību</a:t>
            </a:r>
            <a:r>
              <a:rPr lang="en-US" sz="2400" b="0" i="0" u="none" strike="noStrike" cap="none" dirty="0">
                <a:solidFill>
                  <a:srgbClr val="000000"/>
                </a:solidFill>
                <a:latin typeface="Arial"/>
                <a:ea typeface="Arial"/>
                <a:cs typeface="Arial"/>
                <a:sym typeface="Arial"/>
              </a:rPr>
              <a:t> no 1 </a:t>
            </a:r>
            <a:r>
              <a:rPr lang="en-US" sz="2400" b="0" i="0" u="none" strike="noStrike" cap="none" dirty="0" err="1">
                <a:solidFill>
                  <a:srgbClr val="000000"/>
                </a:solidFill>
                <a:latin typeface="Arial"/>
                <a:ea typeface="Arial"/>
                <a:cs typeface="Arial"/>
                <a:sym typeface="Arial"/>
              </a:rPr>
              <a:t>līdz</a:t>
            </a:r>
            <a:r>
              <a:rPr lang="en-US" sz="2400" b="0" i="0" u="none" strike="noStrike" cap="none" dirty="0">
                <a:solidFill>
                  <a:srgbClr val="000000"/>
                </a:solidFill>
                <a:latin typeface="Arial"/>
                <a:ea typeface="Arial"/>
                <a:cs typeface="Arial"/>
                <a:sym typeface="Arial"/>
              </a:rPr>
              <a:t> 6 </a:t>
            </a:r>
            <a:r>
              <a:rPr lang="en-US" sz="2400" b="0" i="0" u="none" strike="noStrike" cap="none" dirty="0" err="1">
                <a:solidFill>
                  <a:srgbClr val="000000"/>
                </a:solidFill>
                <a:latin typeface="Arial"/>
                <a:ea typeface="Arial"/>
                <a:cs typeface="Arial"/>
                <a:sym typeface="Arial"/>
              </a:rPr>
              <a:t>gadiem</a:t>
            </a:r>
            <a:r>
              <a:rPr lang="en-US"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Rezultāti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savienoti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rekomendācijām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vecākiem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ārstiem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pirmskolas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skolotājiem</a:t>
            </a:r>
            <a:r>
              <a:rPr lang="en-US" sz="2400" b="0" i="0" u="none" strike="noStrike" cap="none" dirty="0">
                <a:solidFill>
                  <a:srgbClr val="000000"/>
                </a:solidFill>
                <a:latin typeface="Arial"/>
                <a:ea typeface="Arial"/>
                <a:cs typeface="Arial"/>
                <a:sym typeface="Arial"/>
              </a:rPr>
              <a:t> un </a:t>
            </a:r>
            <a:r>
              <a:rPr lang="en-US" sz="2400" b="0" i="0" u="none" strike="noStrike" cap="none" dirty="0" err="1">
                <a:solidFill>
                  <a:srgbClr val="000000"/>
                </a:solidFill>
                <a:latin typeface="Arial"/>
                <a:ea typeface="Arial"/>
                <a:cs typeface="Arial"/>
                <a:sym typeface="Arial"/>
              </a:rPr>
              <a:t>atbalsta</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personālam</a:t>
            </a:r>
            <a:r>
              <a:rPr lang="en-US" sz="2400" b="0"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a:p>
            <a:pPr marL="608786" marR="0" lvl="0" indent="-207934"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Viegli</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apmācīt</a:t>
            </a:r>
            <a:r>
              <a:rPr lang="en-US" sz="2400" b="0" i="0" u="none" strike="noStrike" cap="none" dirty="0">
                <a:solidFill>
                  <a:srgbClr val="000000"/>
                </a:solidFill>
                <a:latin typeface="Arial"/>
                <a:ea typeface="Arial"/>
                <a:cs typeface="Arial"/>
                <a:sym typeface="Arial"/>
              </a:rPr>
              <a:t> BAASIK </a:t>
            </a:r>
            <a:r>
              <a:rPr lang="en-US" sz="2400" b="0" i="0" u="none" strike="noStrike" cap="none" dirty="0" err="1">
                <a:solidFill>
                  <a:srgbClr val="000000"/>
                </a:solidFill>
                <a:latin typeface="Arial"/>
                <a:ea typeface="Arial"/>
                <a:cs typeface="Arial"/>
                <a:sym typeface="Arial"/>
              </a:rPr>
              <a:t>sistēmas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lietotājus</a:t>
            </a:r>
            <a:r>
              <a:rPr lang="en-US" sz="2400" b="1" i="0"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1"/>
          <p:cNvSpPr txBox="1">
            <a:spLocks noGrp="1"/>
          </p:cNvSpPr>
          <p:nvPr>
            <p:ph type="title"/>
          </p:nvPr>
        </p:nvSpPr>
        <p:spPr>
          <a:xfrm>
            <a:off x="838200" y="335629"/>
            <a:ext cx="1060513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600" dirty="0">
                <a:latin typeface="Play" panose="020B0604020202020204" charset="0"/>
                <a:ea typeface="Arial"/>
                <a:cs typeface="Arial"/>
                <a:sym typeface="Arial"/>
              </a:rPr>
              <a:t>e-BAASIK </a:t>
            </a:r>
            <a:r>
              <a:rPr lang="en-US" sz="3600" dirty="0" err="1">
                <a:latin typeface="Play" panose="020B0604020202020204" charset="0"/>
                <a:ea typeface="Arial"/>
                <a:cs typeface="Arial"/>
                <a:sym typeface="Arial"/>
              </a:rPr>
              <a:t>mērīto</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jomu</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attīstības</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rādītāju</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novērtēšanas</a:t>
            </a:r>
            <a:r>
              <a:rPr lang="en-US" sz="3600" dirty="0">
                <a:latin typeface="Play" panose="020B0604020202020204" charset="0"/>
                <a:ea typeface="Arial"/>
                <a:cs typeface="Arial"/>
                <a:sym typeface="Arial"/>
              </a:rPr>
              <a:t> </a:t>
            </a:r>
            <a:r>
              <a:rPr lang="en-US" sz="3600" dirty="0" err="1">
                <a:latin typeface="Play" panose="020B0604020202020204" charset="0"/>
                <a:ea typeface="Arial"/>
                <a:cs typeface="Arial"/>
                <a:sym typeface="Arial"/>
              </a:rPr>
              <a:t>pakāpes</a:t>
            </a:r>
            <a:r>
              <a:rPr lang="en-US" sz="3600" dirty="0">
                <a:latin typeface="Play" panose="020B0604020202020204" charset="0"/>
                <a:ea typeface="Arial"/>
                <a:cs typeface="Arial"/>
                <a:sym typeface="Arial"/>
              </a:rPr>
              <a:t>:</a:t>
            </a:r>
            <a:endParaRPr sz="3600" dirty="0">
              <a:latin typeface="Play" panose="020B0604020202020204" charset="0"/>
              <a:ea typeface="Arial"/>
              <a:cs typeface="Arial"/>
              <a:sym typeface="Arial"/>
            </a:endParaRPr>
          </a:p>
        </p:txBody>
      </p:sp>
      <p:pic>
        <p:nvPicPr>
          <p:cNvPr id="621" name="Google Shape;621;p51"/>
          <p:cNvPicPr preferRelativeResize="0"/>
          <p:nvPr/>
        </p:nvPicPr>
        <p:blipFill>
          <a:blip r:embed="rId3">
            <a:alphaModFix/>
          </a:blip>
          <a:stretch>
            <a:fillRect/>
          </a:stretch>
        </p:blipFill>
        <p:spPr>
          <a:xfrm>
            <a:off x="946025" y="1888476"/>
            <a:ext cx="9815575" cy="41493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0a167d4ae3_1_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6</a:t>
            </a:r>
            <a:r>
              <a:rPr lang="lv-LV" dirty="0"/>
              <a:t> </a:t>
            </a:r>
            <a:r>
              <a:rPr lang="en-US" dirty="0"/>
              <a:t>g. </a:t>
            </a:r>
            <a:r>
              <a:rPr lang="en-US" dirty="0" err="1"/>
              <a:t>veca</a:t>
            </a:r>
            <a:r>
              <a:rPr lang="en-US" dirty="0"/>
              <a:t> </a:t>
            </a:r>
            <a:r>
              <a:rPr lang="en-US" dirty="0" err="1"/>
              <a:t>bērna</a:t>
            </a:r>
            <a:r>
              <a:rPr lang="en-US" dirty="0"/>
              <a:t> </a:t>
            </a:r>
            <a:r>
              <a:rPr lang="en-US" dirty="0" err="1"/>
              <a:t>profils</a:t>
            </a:r>
            <a:r>
              <a:rPr lang="en-US" dirty="0"/>
              <a:t> e-BAASIK </a:t>
            </a:r>
            <a:r>
              <a:rPr lang="en-US" dirty="0" err="1"/>
              <a:t>sistēmā</a:t>
            </a:r>
            <a:endParaRPr dirty="0"/>
          </a:p>
        </p:txBody>
      </p:sp>
      <p:sp>
        <p:nvSpPr>
          <p:cNvPr id="628" name="Google Shape;628;g30a167d4ae3_1_6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pic>
        <p:nvPicPr>
          <p:cNvPr id="629" name="Google Shape;629;g30a167d4ae3_1_64"/>
          <p:cNvPicPr preferRelativeResize="0"/>
          <p:nvPr/>
        </p:nvPicPr>
        <p:blipFill>
          <a:blip r:embed="rId3">
            <a:alphaModFix/>
          </a:blip>
          <a:stretch>
            <a:fillRect/>
          </a:stretch>
        </p:blipFill>
        <p:spPr>
          <a:xfrm>
            <a:off x="0" y="2402168"/>
            <a:ext cx="12192000" cy="205366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latin typeface="Play" panose="020B0604020202020204" charset="0"/>
                <a:ea typeface="Arial"/>
                <a:cs typeface="Arial"/>
                <a:sym typeface="Arial"/>
              </a:rPr>
              <a:t>E-BAASIK </a:t>
            </a:r>
            <a:r>
              <a:rPr lang="en-US" dirty="0" err="1">
                <a:latin typeface="Play" panose="020B0604020202020204" charset="0"/>
                <a:ea typeface="Arial"/>
                <a:cs typeface="Arial"/>
                <a:sym typeface="Arial"/>
              </a:rPr>
              <a:t>nākotnes</a:t>
            </a:r>
            <a:r>
              <a:rPr lang="en-US" dirty="0">
                <a:latin typeface="Play" panose="020B0604020202020204" charset="0"/>
                <a:ea typeface="Arial"/>
                <a:cs typeface="Arial"/>
                <a:sym typeface="Arial"/>
              </a:rPr>
              <a:t> </a:t>
            </a:r>
            <a:r>
              <a:rPr lang="en-US" dirty="0" err="1">
                <a:latin typeface="Play" panose="020B0604020202020204" charset="0"/>
                <a:ea typeface="Arial"/>
                <a:cs typeface="Arial"/>
                <a:sym typeface="Arial"/>
              </a:rPr>
              <a:t>virzība</a:t>
            </a:r>
            <a:endParaRPr dirty="0">
              <a:latin typeface="Play" panose="020B0604020202020204" charset="0"/>
              <a:ea typeface="Arial"/>
              <a:cs typeface="Arial"/>
              <a:sym typeface="Arial"/>
            </a:endParaRPr>
          </a:p>
        </p:txBody>
      </p:sp>
      <p:sp>
        <p:nvSpPr>
          <p:cNvPr id="635" name="Google Shape;635;p52"/>
          <p:cNvSpPr txBox="1">
            <a:spLocks noGrp="1"/>
          </p:cNvSpPr>
          <p:nvPr>
            <p:ph type="body" idx="1"/>
          </p:nvPr>
        </p:nvSpPr>
        <p:spPr>
          <a:xfrm>
            <a:off x="838200" y="1444486"/>
            <a:ext cx="10515600" cy="4911863"/>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lnSpc>
                <a:spcPct val="110000"/>
              </a:lnSpc>
              <a:spcBef>
                <a:spcPts val="1000"/>
              </a:spcBef>
              <a:spcAft>
                <a:spcPts val="0"/>
              </a:spcAft>
              <a:buClr>
                <a:schemeClr val="dk1"/>
              </a:buClr>
              <a:buSzPts val="1800"/>
              <a:buChar char="•"/>
            </a:pPr>
            <a:r>
              <a:rPr lang="en-US" dirty="0" err="1"/>
              <a:t>Pašreiz</a:t>
            </a:r>
            <a:r>
              <a:rPr lang="en-US" dirty="0"/>
              <a:t> </a:t>
            </a:r>
            <a:r>
              <a:rPr lang="lv-LV" dirty="0"/>
              <a:t>noslēgts iepirkuma līgums ar </a:t>
            </a:r>
            <a:r>
              <a:rPr lang="en-US" dirty="0"/>
              <a:t>IT </a:t>
            </a:r>
            <a:r>
              <a:rPr lang="lv-LV" dirty="0"/>
              <a:t>kompāniju, kas nodrošinās sistēmas darbību visā Latvijā.</a:t>
            </a:r>
          </a:p>
          <a:p>
            <a:pPr marL="457200" lvl="0" indent="-342900" algn="l" rtl="0">
              <a:lnSpc>
                <a:spcPct val="110000"/>
              </a:lnSpc>
              <a:spcBef>
                <a:spcPts val="1000"/>
              </a:spcBef>
              <a:spcAft>
                <a:spcPts val="0"/>
              </a:spcAft>
              <a:buClr>
                <a:schemeClr val="dk1"/>
              </a:buClr>
              <a:buSzPts val="1800"/>
              <a:buChar char="•"/>
            </a:pPr>
            <a:r>
              <a:rPr lang="lv-LV" dirty="0"/>
              <a:t>Notiek konsultācijas ar e-BAASIK veidotājiem un programmētāju par e-BAASIK pārlikšanu IT kompānijas sistēmā.</a:t>
            </a:r>
            <a:endParaRPr dirty="0"/>
          </a:p>
          <a:p>
            <a:pPr marL="457200" lvl="0" indent="-342900" algn="l" rtl="0">
              <a:lnSpc>
                <a:spcPct val="110000"/>
              </a:lnSpc>
              <a:spcBef>
                <a:spcPts val="1000"/>
              </a:spcBef>
              <a:spcAft>
                <a:spcPts val="0"/>
              </a:spcAft>
              <a:buClr>
                <a:schemeClr val="dk1"/>
              </a:buClr>
              <a:buSzPts val="1800"/>
              <a:buChar char="•"/>
            </a:pPr>
            <a:r>
              <a:rPr lang="en-US" dirty="0" err="1"/>
              <a:t>Sistēmu</a:t>
            </a:r>
            <a:r>
              <a:rPr lang="en-US" dirty="0"/>
              <a:t> </a:t>
            </a:r>
            <a:r>
              <a:rPr lang="en-US" dirty="0" err="1"/>
              <a:t>plānots</a:t>
            </a:r>
            <a:r>
              <a:rPr lang="en-US" dirty="0"/>
              <a:t> </a:t>
            </a:r>
            <a:r>
              <a:rPr lang="lv-LV" dirty="0"/>
              <a:t>aktivizēt</a:t>
            </a:r>
            <a:r>
              <a:rPr lang="en-US" dirty="0"/>
              <a:t> 2026. </a:t>
            </a:r>
            <a:r>
              <a:rPr lang="en-US" dirty="0" err="1"/>
              <a:t>gadā</a:t>
            </a:r>
            <a:r>
              <a:rPr lang="en-US" dirty="0"/>
              <a:t>.</a:t>
            </a:r>
            <a:endParaRPr dirty="0"/>
          </a:p>
          <a:p>
            <a:pPr marL="457200" lvl="0" indent="-342900" algn="l" rtl="0">
              <a:lnSpc>
                <a:spcPct val="110000"/>
              </a:lnSpc>
              <a:spcBef>
                <a:spcPts val="1000"/>
              </a:spcBef>
              <a:spcAft>
                <a:spcPts val="0"/>
              </a:spcAft>
              <a:buClr>
                <a:schemeClr val="dk1"/>
              </a:buClr>
              <a:buSzPts val="1800"/>
              <a:buChar char="•"/>
            </a:pPr>
            <a:r>
              <a:rPr lang="en-US" dirty="0"/>
              <a:t>Pa </a:t>
            </a:r>
            <a:r>
              <a:rPr lang="en-US" dirty="0" err="1"/>
              <a:t>šo</a:t>
            </a:r>
            <a:r>
              <a:rPr lang="en-US" dirty="0"/>
              <a:t> </a:t>
            </a:r>
            <a:r>
              <a:rPr lang="en-US" dirty="0" err="1"/>
              <a:t>laiku</a:t>
            </a:r>
            <a:r>
              <a:rPr lang="en-US" dirty="0"/>
              <a:t> </a:t>
            </a:r>
            <a:r>
              <a:rPr lang="en-US" dirty="0" err="1"/>
              <a:t>tika</a:t>
            </a:r>
            <a:r>
              <a:rPr lang="en-US" dirty="0"/>
              <a:t>:</a:t>
            </a:r>
            <a:endParaRPr dirty="0"/>
          </a:p>
          <a:p>
            <a:pPr marL="914400" lvl="1" indent="-342900" algn="l" rtl="0">
              <a:lnSpc>
                <a:spcPct val="110000"/>
              </a:lnSpc>
              <a:spcBef>
                <a:spcPts val="500"/>
              </a:spcBef>
              <a:spcAft>
                <a:spcPts val="0"/>
              </a:spcAft>
              <a:buSzPts val="1800"/>
              <a:buChar char="•"/>
            </a:pPr>
            <a:r>
              <a:rPr lang="en-US" dirty="0" err="1"/>
              <a:t>precizētas</a:t>
            </a:r>
            <a:r>
              <a:rPr lang="en-US" dirty="0"/>
              <a:t> </a:t>
            </a:r>
            <a:r>
              <a:rPr lang="en-US" dirty="0" err="1"/>
              <a:t>normas</a:t>
            </a:r>
            <a:r>
              <a:rPr lang="en-US" dirty="0"/>
              <a:t>,</a:t>
            </a:r>
            <a:endParaRPr dirty="0"/>
          </a:p>
          <a:p>
            <a:pPr marL="914400" lvl="1" indent="-342900" algn="l" rtl="0">
              <a:lnSpc>
                <a:spcPct val="110000"/>
              </a:lnSpc>
              <a:spcBef>
                <a:spcPts val="500"/>
              </a:spcBef>
              <a:spcAft>
                <a:spcPts val="0"/>
              </a:spcAft>
              <a:buSzPts val="1800"/>
              <a:buChar char="•"/>
            </a:pPr>
            <a:r>
              <a:rPr lang="en-US" dirty="0" err="1"/>
              <a:t>gatavota</a:t>
            </a:r>
            <a:r>
              <a:rPr lang="en-US" dirty="0"/>
              <a:t> 2.monogrāfija </a:t>
            </a:r>
            <a:r>
              <a:rPr lang="en-US" dirty="0" err="1"/>
              <a:t>ar</a:t>
            </a:r>
            <a:r>
              <a:rPr lang="en-US" dirty="0"/>
              <a:t> </a:t>
            </a:r>
            <a:r>
              <a:rPr lang="en-US" dirty="0" err="1"/>
              <a:t>dažādu</a:t>
            </a:r>
            <a:r>
              <a:rPr lang="en-US" dirty="0"/>
              <a:t> </a:t>
            </a:r>
            <a:r>
              <a:rPr lang="en-US" dirty="0" err="1"/>
              <a:t>rezultātu</a:t>
            </a:r>
            <a:r>
              <a:rPr lang="en-US" dirty="0"/>
              <a:t> </a:t>
            </a:r>
            <a:r>
              <a:rPr lang="en-US" dirty="0" err="1"/>
              <a:t>interpretāciju</a:t>
            </a:r>
            <a:r>
              <a:rPr lang="en-US" dirty="0"/>
              <a:t>,</a:t>
            </a:r>
            <a:endParaRPr dirty="0"/>
          </a:p>
          <a:p>
            <a:pPr marL="914400" lvl="1" indent="-342900" algn="l" rtl="0">
              <a:lnSpc>
                <a:spcPct val="110000"/>
              </a:lnSpc>
              <a:spcBef>
                <a:spcPts val="500"/>
              </a:spcBef>
              <a:spcAft>
                <a:spcPts val="0"/>
              </a:spcAft>
              <a:buSzPts val="1800"/>
              <a:buChar char="•"/>
            </a:pPr>
            <a:r>
              <a:rPr lang="en-US" dirty="0" err="1"/>
              <a:t>gatavoti</a:t>
            </a:r>
            <a:r>
              <a:rPr lang="en-US" dirty="0"/>
              <a:t> un </a:t>
            </a:r>
            <a:r>
              <a:rPr lang="en-US" dirty="0" err="1"/>
              <a:t>iesniegti</a:t>
            </a:r>
            <a:r>
              <a:rPr lang="en-US" dirty="0"/>
              <a:t> </a:t>
            </a:r>
            <a:r>
              <a:rPr lang="en-US" dirty="0" err="1"/>
              <a:t>zinātniskie</a:t>
            </a:r>
            <a:r>
              <a:rPr lang="en-US" dirty="0"/>
              <a:t> </a:t>
            </a:r>
            <a:r>
              <a:rPr lang="en-US" dirty="0" err="1"/>
              <a:t>raksti</a:t>
            </a:r>
            <a:r>
              <a:rPr lang="en-US" dirty="0"/>
              <a:t>,</a:t>
            </a:r>
            <a:endParaRPr dirty="0"/>
          </a:p>
          <a:p>
            <a:pPr marL="914400" lvl="1" indent="-342900" algn="l" rtl="0">
              <a:lnSpc>
                <a:spcPct val="110000"/>
              </a:lnSpc>
              <a:spcBef>
                <a:spcPts val="500"/>
              </a:spcBef>
              <a:spcAft>
                <a:spcPts val="0"/>
              </a:spcAft>
              <a:buSzPts val="1800"/>
              <a:buChar char="•"/>
            </a:pPr>
            <a:r>
              <a:rPr lang="en-US" dirty="0" err="1"/>
              <a:t>pētnieki</a:t>
            </a:r>
            <a:r>
              <a:rPr lang="en-US" dirty="0"/>
              <a:t> </a:t>
            </a:r>
            <a:r>
              <a:rPr lang="en-US" dirty="0" err="1"/>
              <a:t>piedalījušies</a:t>
            </a:r>
            <a:r>
              <a:rPr lang="en-US" dirty="0"/>
              <a:t> </a:t>
            </a:r>
            <a:r>
              <a:rPr lang="en-US" dirty="0" err="1"/>
              <a:t>starptautiskajās</a:t>
            </a:r>
            <a:r>
              <a:rPr lang="en-US" dirty="0"/>
              <a:t> </a:t>
            </a:r>
            <a:r>
              <a:rPr lang="en-US" dirty="0" err="1"/>
              <a:t>konferencēs</a:t>
            </a:r>
            <a:r>
              <a:rPr lang="en-US" dirty="0"/>
              <a:t> </a:t>
            </a:r>
            <a:r>
              <a:rPr lang="en-US" dirty="0" err="1"/>
              <a:t>ar</a:t>
            </a:r>
            <a:r>
              <a:rPr lang="en-US" dirty="0"/>
              <a:t> </a:t>
            </a:r>
            <a:r>
              <a:rPr lang="en-US" dirty="0" err="1"/>
              <a:t>referātiem</a:t>
            </a:r>
            <a:r>
              <a:rPr lang="en-US" dirty="0"/>
              <a:t> par e-BAASIK </a:t>
            </a:r>
            <a:r>
              <a:rPr lang="en-US" dirty="0" err="1"/>
              <a:t>sistēmu</a:t>
            </a:r>
            <a:r>
              <a:rPr lang="en-US" dirty="0"/>
              <a:t>.</a:t>
            </a:r>
            <a:endParaRPr dirty="0"/>
          </a:p>
          <a:p>
            <a:pPr marL="457200" lvl="0" indent="-342900" algn="l" rtl="0">
              <a:lnSpc>
                <a:spcPct val="110000"/>
              </a:lnSpc>
              <a:spcBef>
                <a:spcPts val="1000"/>
              </a:spcBef>
              <a:spcAft>
                <a:spcPts val="0"/>
              </a:spcAft>
              <a:buClr>
                <a:schemeClr val="dk1"/>
              </a:buClr>
              <a:buSzPts val="1800"/>
              <a:buChar char="•"/>
            </a:pPr>
            <a:r>
              <a:rPr lang="en-US" dirty="0" err="1"/>
              <a:t>Ārzemju</a:t>
            </a:r>
            <a:r>
              <a:rPr lang="en-US" dirty="0"/>
              <a:t> </a:t>
            </a:r>
            <a:r>
              <a:rPr lang="en-US" dirty="0" err="1"/>
              <a:t>kolēģi</a:t>
            </a:r>
            <a:r>
              <a:rPr lang="en-US" dirty="0"/>
              <a:t> </a:t>
            </a:r>
            <a:r>
              <a:rPr lang="en-US" dirty="0" err="1"/>
              <a:t>izrādījuši</a:t>
            </a:r>
            <a:r>
              <a:rPr lang="en-US" dirty="0"/>
              <a:t> </a:t>
            </a:r>
            <a:r>
              <a:rPr lang="en-US" dirty="0" err="1"/>
              <a:t>lielu</a:t>
            </a:r>
            <a:r>
              <a:rPr lang="en-US" dirty="0"/>
              <a:t> </a:t>
            </a:r>
            <a:r>
              <a:rPr lang="en-US" dirty="0" err="1"/>
              <a:t>interesi</a:t>
            </a:r>
            <a:r>
              <a:rPr lang="en-US" dirty="0"/>
              <a:t> par e-BAASIK </a:t>
            </a:r>
            <a:r>
              <a:rPr lang="en-US" dirty="0" err="1"/>
              <a:t>sistēmu</a:t>
            </a:r>
            <a:r>
              <a:rPr lang="en-US" dirty="0"/>
              <a:t>, un </a:t>
            </a:r>
            <a:r>
              <a:rPr lang="en-US" dirty="0" err="1"/>
              <a:t>vēlētos</a:t>
            </a:r>
            <a:r>
              <a:rPr lang="en-US" dirty="0"/>
              <a:t> to </a:t>
            </a:r>
            <a:r>
              <a:rPr lang="en-US" dirty="0" err="1"/>
              <a:t>adaptēt</a:t>
            </a:r>
            <a:r>
              <a:rPr lang="en-US" dirty="0"/>
              <a:t> </a:t>
            </a:r>
            <a:r>
              <a:rPr lang="en-US" dirty="0" err="1"/>
              <a:t>citās</a:t>
            </a:r>
            <a:r>
              <a:rPr lang="en-US" dirty="0"/>
              <a:t> </a:t>
            </a:r>
            <a:r>
              <a:rPr lang="en-US" dirty="0" err="1"/>
              <a:t>valodās</a:t>
            </a:r>
            <a:r>
              <a:rPr lang="en-US" dirty="0"/>
              <a:t>.</a:t>
            </a:r>
            <a:endParaRPr dirty="0"/>
          </a:p>
        </p:txBody>
      </p:sp>
      <p:sp>
        <p:nvSpPr>
          <p:cNvPr id="636" name="Google Shape;63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2e956639f5f_0_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Play"/>
              <a:buNone/>
            </a:pPr>
            <a:r>
              <a:rPr lang="en-US" dirty="0" err="1">
                <a:latin typeface="Play" panose="020B0604020202020204" charset="0"/>
                <a:ea typeface="Arial"/>
                <a:cs typeface="Arial"/>
                <a:sym typeface="Arial"/>
              </a:rPr>
              <a:t>Paldies</a:t>
            </a:r>
            <a:r>
              <a:rPr lang="en-US" dirty="0">
                <a:latin typeface="Play" panose="020B0604020202020204" charset="0"/>
                <a:ea typeface="Arial"/>
                <a:cs typeface="Arial"/>
                <a:sym typeface="Arial"/>
              </a:rPr>
              <a:t> par </a:t>
            </a:r>
            <a:r>
              <a:rPr lang="en-US" dirty="0" err="1">
                <a:latin typeface="Play" panose="020B0604020202020204" charset="0"/>
                <a:ea typeface="Arial"/>
                <a:cs typeface="Arial"/>
                <a:sym typeface="Arial"/>
              </a:rPr>
              <a:t>uzmanību</a:t>
            </a:r>
            <a:r>
              <a:rPr lang="en-US" dirty="0">
                <a:latin typeface="Play" panose="020B0604020202020204" charset="0"/>
                <a:ea typeface="Arial"/>
                <a:cs typeface="Arial"/>
                <a:sym typeface="Arial"/>
              </a:rPr>
              <a:t>!</a:t>
            </a:r>
            <a:endParaRPr dirty="0">
              <a:latin typeface="Play" panose="020B0604020202020204" charset="0"/>
              <a:ea typeface="Arial"/>
              <a:cs typeface="Arial"/>
              <a:sym typeface="Arial"/>
            </a:endParaRPr>
          </a:p>
        </p:txBody>
      </p:sp>
      <p:sp>
        <p:nvSpPr>
          <p:cNvPr id="643" name="Google Shape;643;g2e956639f5f_0_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757575"/>
              </a:buClr>
              <a:buSzPts val="2400"/>
              <a:buNone/>
            </a:pPr>
            <a:endParaRPr/>
          </a:p>
        </p:txBody>
      </p:sp>
      <p:sp>
        <p:nvSpPr>
          <p:cNvPr id="644" name="Google Shape;644;g2e956639f5f_0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a:latin typeface="Arial"/>
                <a:ea typeface="Arial"/>
                <a:cs typeface="Arial"/>
                <a:sym typeface="Arial"/>
              </a:rPr>
              <a:t>Kāpēc nepieciešami standartizēti profesionāli psiholoģiskās novērtēšanas instrumenti</a:t>
            </a:r>
            <a:endParaRPr sz="3600"/>
          </a:p>
        </p:txBody>
      </p:sp>
      <p:sp>
        <p:nvSpPr>
          <p:cNvPr id="132" name="Google Shape;132;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Char char="•"/>
            </a:pPr>
            <a:r>
              <a:rPr lang="en-US" sz="2400"/>
              <a:t>Latvijā ir akūta nepieciešamība pēc</a:t>
            </a:r>
            <a:r>
              <a:rPr lang="en-US" sz="2400" b="1"/>
              <a:t> moderniem, standartizētiem</a:t>
            </a:r>
            <a:r>
              <a:rPr lang="en-US" sz="2400"/>
              <a:t> un valīdiem psiholoģiskās novērtēšanas un diagnostikas instrumentiem profesionāļu (piem., psihologu, logopēdu) ikdienas darbam.</a:t>
            </a:r>
            <a:endParaRPr sz="2400"/>
          </a:p>
          <a:p>
            <a:pPr marL="457200" lvl="0" indent="0" algn="l" rtl="0">
              <a:lnSpc>
                <a:spcPct val="90000"/>
              </a:lnSpc>
              <a:spcBef>
                <a:spcPts val="1000"/>
              </a:spcBef>
              <a:spcAft>
                <a:spcPts val="0"/>
              </a:spcAft>
              <a:buSzPts val="1800"/>
              <a:buNone/>
            </a:pPr>
            <a:endParaRPr sz="2400"/>
          </a:p>
          <a:p>
            <a:pPr marL="457200" lvl="0" indent="-381000" algn="l" rtl="0">
              <a:lnSpc>
                <a:spcPct val="90000"/>
              </a:lnSpc>
              <a:spcBef>
                <a:spcPts val="1000"/>
              </a:spcBef>
              <a:spcAft>
                <a:spcPts val="0"/>
              </a:spcAft>
              <a:buSzPts val="2400"/>
              <a:buChar char="•"/>
            </a:pPr>
            <a:r>
              <a:rPr lang="en-US" sz="2400"/>
              <a:t>Mērķis: nodrošināt bērnu un pusaudžu vispusīgu un savlaicīgu </a:t>
            </a:r>
            <a:r>
              <a:rPr lang="en-US" sz="2400" b="1"/>
              <a:t>attīstības padziļinātu novērtēšanu</a:t>
            </a:r>
            <a:r>
              <a:rPr lang="en-US" sz="2400"/>
              <a:t>, kas seko pēc skrīninga. </a:t>
            </a:r>
            <a:endParaRPr sz="2400"/>
          </a:p>
          <a:p>
            <a:pPr marL="457200" lvl="0" indent="0" algn="l" rtl="0">
              <a:lnSpc>
                <a:spcPct val="90000"/>
              </a:lnSpc>
              <a:spcBef>
                <a:spcPts val="1000"/>
              </a:spcBef>
              <a:spcAft>
                <a:spcPts val="0"/>
              </a:spcAft>
              <a:buSzPts val="1800"/>
              <a:buNone/>
            </a:pPr>
            <a:endParaRPr sz="2400"/>
          </a:p>
          <a:p>
            <a:pPr marL="457200" lvl="0" indent="-381000" algn="l" rtl="0">
              <a:lnSpc>
                <a:spcPct val="90000"/>
              </a:lnSpc>
              <a:spcBef>
                <a:spcPts val="1000"/>
              </a:spcBef>
              <a:spcAft>
                <a:spcPts val="0"/>
              </a:spcAft>
              <a:buSzPts val="2400"/>
              <a:buChar char="•"/>
            </a:pPr>
            <a:r>
              <a:rPr lang="en-US" sz="2400"/>
              <a:t>Nepieciešami instrumenti, kas 1) ļauj padziļināti izvērtēt bērna attīstību </a:t>
            </a:r>
            <a:r>
              <a:rPr lang="en-US" sz="2400" b="1"/>
              <a:t>dažādos vecumposmos</a:t>
            </a:r>
            <a:r>
              <a:rPr lang="en-US" sz="2400"/>
              <a:t> (0-18 gadi), 2) ļauj novērtēt </a:t>
            </a:r>
            <a:r>
              <a:rPr lang="en-US" sz="2400" b="1"/>
              <a:t>dažādas attīstības jomas</a:t>
            </a:r>
            <a:r>
              <a:rPr lang="en-US" sz="2400"/>
              <a:t>: kognitīvo funkcionēšanu (intelekta spējas), uzvedību, sociāli emocionālo attīstību, adaptāciju, mācību prasmes u.c</a:t>
            </a:r>
            <a:endParaRPr sz="2400"/>
          </a:p>
        </p:txBody>
      </p:sp>
      <p:sp>
        <p:nvSpPr>
          <p:cNvPr id="133" name="Google Shape;133;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0a13f2b5d3_0_31"/>
          <p:cNvSpPr txBox="1">
            <a:spLocks noGrp="1"/>
          </p:cNvSpPr>
          <p:nvPr>
            <p:ph type="title"/>
          </p:nvPr>
        </p:nvSpPr>
        <p:spPr>
          <a:xfrm>
            <a:off x="421225" y="115525"/>
            <a:ext cx="11481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Vai Latvijā ir instrumenti, lai novērtētu visas bērna attīstībai būtiskās jomas?</a:t>
            </a:r>
            <a:endParaRPr/>
          </a:p>
        </p:txBody>
      </p:sp>
      <p:sp>
        <p:nvSpPr>
          <p:cNvPr id="140" name="Google Shape;140;g30a13f2b5d3_0_31"/>
          <p:cNvSpPr txBox="1">
            <a:spLocks noGrp="1"/>
          </p:cNvSpPr>
          <p:nvPr>
            <p:ph type="body" idx="1"/>
          </p:nvPr>
        </p:nvSpPr>
        <p:spPr>
          <a:xfrm>
            <a:off x="9563500" y="5658475"/>
            <a:ext cx="2743200" cy="572100"/>
          </a:xfrm>
          <a:prstGeom prst="rect">
            <a:avLst/>
          </a:prstGeom>
        </p:spPr>
        <p:txBody>
          <a:bodyPr spcFirstLastPara="1" wrap="square" lIns="91425" tIns="45700" rIns="91425" bIns="45700" anchor="t" anchorCtr="0">
            <a:normAutofit/>
          </a:bodyPr>
          <a:lstStyle/>
          <a:p>
            <a:pPr marL="0" lvl="0" indent="0" algn="l" rtl="0">
              <a:lnSpc>
                <a:spcPct val="70000"/>
              </a:lnSpc>
              <a:spcBef>
                <a:spcPts val="1000"/>
              </a:spcBef>
              <a:spcAft>
                <a:spcPts val="0"/>
              </a:spcAft>
              <a:buSzPts val="935"/>
              <a:buNone/>
            </a:pPr>
            <a:r>
              <a:rPr lang="en-US" sz="1979"/>
              <a:t>(Raščevska, 2024)</a:t>
            </a:r>
            <a:endParaRPr sz="1979"/>
          </a:p>
        </p:txBody>
      </p:sp>
      <p:sp>
        <p:nvSpPr>
          <p:cNvPr id="141" name="Google Shape;141;g30a13f2b5d3_0_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pic>
        <p:nvPicPr>
          <p:cNvPr id="142" name="Google Shape;142;g30a13f2b5d3_0_31"/>
          <p:cNvPicPr preferRelativeResize="0"/>
          <p:nvPr/>
        </p:nvPicPr>
        <p:blipFill>
          <a:blip r:embed="rId3">
            <a:alphaModFix/>
          </a:blip>
          <a:stretch>
            <a:fillRect/>
          </a:stretch>
        </p:blipFill>
        <p:spPr>
          <a:xfrm>
            <a:off x="1069225" y="1345075"/>
            <a:ext cx="8058075" cy="54365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0a13f2b5d3_0_24"/>
          <p:cNvSpPr txBox="1">
            <a:spLocks noGrp="1"/>
          </p:cNvSpPr>
          <p:nvPr>
            <p:ph type="title"/>
          </p:nvPr>
        </p:nvSpPr>
        <p:spPr>
          <a:xfrm>
            <a:off x="2036550" y="2097675"/>
            <a:ext cx="8418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Aktuālā situācija ar standartizētiem testiem Latvijā</a:t>
            </a:r>
            <a:endParaRPr/>
          </a:p>
        </p:txBody>
      </p:sp>
      <p:sp>
        <p:nvSpPr>
          <p:cNvPr id="149" name="Google Shape;149;g30a13f2b5d3_0_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latin typeface="Arial"/>
                <a:ea typeface="Arial"/>
                <a:cs typeface="Arial"/>
                <a:sym typeface="Arial"/>
              </a:rPr>
              <a:t>Standartizētie testi Latvijā</a:t>
            </a:r>
            <a:endParaRPr>
              <a:latin typeface="Arial"/>
              <a:ea typeface="Arial"/>
              <a:cs typeface="Arial"/>
              <a:sym typeface="Arial"/>
            </a:endParaRPr>
          </a:p>
        </p:txBody>
      </p:sp>
      <p:sp>
        <p:nvSpPr>
          <p:cNvPr id="155" name="Google Shape;155;p39"/>
          <p:cNvSpPr txBox="1">
            <a:spLocks noGrp="1"/>
          </p:cNvSpPr>
          <p:nvPr>
            <p:ph type="body" idx="1"/>
          </p:nvPr>
        </p:nvSpPr>
        <p:spPr>
          <a:xfrm>
            <a:off x="838199" y="1825625"/>
            <a:ext cx="10803193" cy="4351338"/>
          </a:xfrm>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90000"/>
              </a:lnSpc>
              <a:spcBef>
                <a:spcPts val="1000"/>
              </a:spcBef>
              <a:spcAft>
                <a:spcPts val="0"/>
              </a:spcAft>
              <a:buClr>
                <a:schemeClr val="dk1"/>
              </a:buClr>
              <a:buSzPct val="69498"/>
              <a:buChar char="•"/>
            </a:pPr>
            <a:r>
              <a:rPr lang="en-US" b="1" dirty="0"/>
              <a:t>WISC-IV</a:t>
            </a:r>
            <a:r>
              <a:rPr lang="en-US" dirty="0"/>
              <a:t> (</a:t>
            </a:r>
            <a:r>
              <a:rPr lang="en-US" dirty="0" err="1"/>
              <a:t>izdots</a:t>
            </a:r>
            <a:r>
              <a:rPr lang="en-US" dirty="0"/>
              <a:t> 2003. </a:t>
            </a:r>
            <a:r>
              <a:rPr lang="en-US" dirty="0" err="1"/>
              <a:t>gadā</a:t>
            </a:r>
            <a:r>
              <a:rPr lang="en-US" dirty="0"/>
              <a:t>, </a:t>
            </a:r>
            <a:r>
              <a:rPr lang="en-US" dirty="0" err="1"/>
              <a:t>standartizēts</a:t>
            </a:r>
            <a:r>
              <a:rPr lang="en-US" dirty="0"/>
              <a:t> </a:t>
            </a:r>
            <a:r>
              <a:rPr lang="en-US" dirty="0" err="1"/>
              <a:t>Latvijā</a:t>
            </a:r>
            <a:r>
              <a:rPr lang="en-US" dirty="0"/>
              <a:t> 2013.gadā)</a:t>
            </a:r>
            <a:r>
              <a:rPr lang="lv-LV" dirty="0"/>
              <a:t>.</a:t>
            </a:r>
            <a:endParaRPr dirty="0"/>
          </a:p>
          <a:p>
            <a:pPr marL="457200" lvl="0" indent="-342900" algn="l" rtl="0">
              <a:lnSpc>
                <a:spcPct val="90000"/>
              </a:lnSpc>
              <a:spcBef>
                <a:spcPts val="1000"/>
              </a:spcBef>
              <a:spcAft>
                <a:spcPts val="0"/>
              </a:spcAft>
              <a:buClr>
                <a:schemeClr val="dk1"/>
              </a:buClr>
              <a:buSzPct val="69498"/>
              <a:buChar char="•"/>
            </a:pPr>
            <a:r>
              <a:rPr lang="en-US" b="1" i="1" dirty="0" err="1"/>
              <a:t>Vudkoka-Džonsona</a:t>
            </a:r>
            <a:r>
              <a:rPr lang="en-US" b="1" i="1" dirty="0"/>
              <a:t> </a:t>
            </a:r>
            <a:r>
              <a:rPr lang="en-US" b="1" i="1" dirty="0" err="1"/>
              <a:t>Starptautiskā</a:t>
            </a:r>
            <a:r>
              <a:rPr lang="en-US" b="1" i="1" dirty="0"/>
              <a:t> </a:t>
            </a:r>
            <a:r>
              <a:rPr lang="en-US" b="1" i="1" dirty="0" err="1"/>
              <a:t>izdevuma</a:t>
            </a:r>
            <a:r>
              <a:rPr lang="en-US" b="1" i="1" dirty="0"/>
              <a:t> </a:t>
            </a:r>
            <a:r>
              <a:rPr lang="en-US" b="1" i="1" dirty="0" err="1"/>
              <a:t>Kognitīvo</a:t>
            </a:r>
            <a:r>
              <a:rPr lang="en-US" b="1" i="1" dirty="0"/>
              <a:t> </a:t>
            </a:r>
            <a:r>
              <a:rPr lang="en-US" b="1" i="1" dirty="0" err="1"/>
              <a:t>spēju</a:t>
            </a:r>
            <a:r>
              <a:rPr lang="en-US" b="1" i="1" dirty="0"/>
              <a:t> </a:t>
            </a:r>
            <a:r>
              <a:rPr lang="en-US" b="1" i="1" dirty="0" err="1"/>
              <a:t>testa</a:t>
            </a:r>
            <a:r>
              <a:rPr lang="en-US" b="1" dirty="0"/>
              <a:t> </a:t>
            </a:r>
            <a:r>
              <a:rPr lang="en-US" dirty="0" err="1"/>
              <a:t>Latvijas</a:t>
            </a:r>
            <a:r>
              <a:rPr lang="en-US" dirty="0"/>
              <a:t> </a:t>
            </a:r>
            <a:r>
              <a:rPr lang="en-US" dirty="0" err="1"/>
              <a:t>versija</a:t>
            </a:r>
            <a:r>
              <a:rPr lang="en-US" dirty="0"/>
              <a:t> (</a:t>
            </a:r>
            <a:r>
              <a:rPr lang="en-US" dirty="0" err="1"/>
              <a:t>adaptēts</a:t>
            </a:r>
            <a:r>
              <a:rPr lang="en-US" dirty="0"/>
              <a:t> un </a:t>
            </a:r>
            <a:r>
              <a:rPr lang="en-US" dirty="0" err="1"/>
              <a:t>standartizēts</a:t>
            </a:r>
            <a:r>
              <a:rPr lang="en-US" dirty="0"/>
              <a:t> </a:t>
            </a:r>
            <a:r>
              <a:rPr lang="en-US" dirty="0" err="1"/>
              <a:t>Latvijā</a:t>
            </a:r>
            <a:r>
              <a:rPr lang="en-US" dirty="0"/>
              <a:t> 2005. </a:t>
            </a:r>
            <a:r>
              <a:rPr lang="en-US" dirty="0" err="1"/>
              <a:t>gadā</a:t>
            </a:r>
            <a:r>
              <a:rPr lang="en-US" dirty="0"/>
              <a:t>)</a:t>
            </a:r>
            <a:r>
              <a:rPr lang="lv-LV" dirty="0"/>
              <a:t>.</a:t>
            </a:r>
            <a:endParaRPr dirty="0"/>
          </a:p>
          <a:p>
            <a:pPr marL="457200" lvl="0" indent="-342900" algn="l" rtl="0">
              <a:lnSpc>
                <a:spcPct val="90000"/>
              </a:lnSpc>
              <a:spcBef>
                <a:spcPts val="1000"/>
              </a:spcBef>
              <a:spcAft>
                <a:spcPts val="0"/>
              </a:spcAft>
              <a:buClr>
                <a:schemeClr val="dk1"/>
              </a:buClr>
              <a:buSzPct val="69498"/>
              <a:buChar char="•"/>
            </a:pPr>
            <a:r>
              <a:rPr lang="en-US" b="1" i="1" dirty="0" err="1"/>
              <a:t>Latviešu</a:t>
            </a:r>
            <a:r>
              <a:rPr lang="en-US" b="1" i="1" dirty="0"/>
              <a:t> </a:t>
            </a:r>
            <a:r>
              <a:rPr lang="en-US" b="1" i="1" dirty="0" err="1"/>
              <a:t>valodas</a:t>
            </a:r>
            <a:r>
              <a:rPr lang="en-US" b="1" i="1" dirty="0"/>
              <a:t> un </a:t>
            </a:r>
            <a:r>
              <a:rPr lang="en-US" b="1" i="1" dirty="0" err="1"/>
              <a:t>matemātikas</a:t>
            </a:r>
            <a:r>
              <a:rPr lang="en-US" b="1" i="1" dirty="0"/>
              <a:t> </a:t>
            </a:r>
            <a:r>
              <a:rPr lang="en-US" b="1" i="1" dirty="0" err="1"/>
              <a:t>sasniegumu</a:t>
            </a:r>
            <a:r>
              <a:rPr lang="en-US" b="1" i="1" dirty="0"/>
              <a:t> tests </a:t>
            </a:r>
            <a:r>
              <a:rPr lang="en-US" i="1" dirty="0"/>
              <a:t>(LMST-II)</a:t>
            </a:r>
            <a:r>
              <a:rPr lang="en-US" dirty="0"/>
              <a:t> (</a:t>
            </a:r>
            <a:r>
              <a:rPr lang="en-US" dirty="0" err="1"/>
              <a:t>Raščevska</a:t>
            </a:r>
            <a:r>
              <a:rPr lang="en-US" dirty="0"/>
              <a:t> et al., 2013). </a:t>
            </a:r>
            <a:r>
              <a:rPr lang="en-US" dirty="0" err="1"/>
              <a:t>Latvijā</a:t>
            </a:r>
            <a:r>
              <a:rPr lang="en-US" dirty="0"/>
              <a:t> </a:t>
            </a:r>
            <a:r>
              <a:rPr lang="en-US" dirty="0" err="1"/>
              <a:t>oriģināli</a:t>
            </a:r>
            <a:r>
              <a:rPr lang="en-US" dirty="0"/>
              <a:t> </a:t>
            </a:r>
            <a:r>
              <a:rPr lang="en-US" dirty="0" err="1"/>
              <a:t>veidots</a:t>
            </a:r>
            <a:r>
              <a:rPr lang="en-US" dirty="0"/>
              <a:t> un </a:t>
            </a:r>
            <a:r>
              <a:rPr lang="en-US" dirty="0" err="1"/>
              <a:t>standartizēts</a:t>
            </a:r>
            <a:r>
              <a:rPr lang="en-US" dirty="0"/>
              <a:t> tests, </a:t>
            </a:r>
            <a:r>
              <a:rPr lang="en-US" dirty="0" err="1"/>
              <a:t>kas</a:t>
            </a:r>
            <a:r>
              <a:rPr lang="en-US" dirty="0"/>
              <a:t> </a:t>
            </a:r>
            <a:r>
              <a:rPr lang="en-US" dirty="0" err="1"/>
              <a:t>paredzēts</a:t>
            </a:r>
            <a:r>
              <a:rPr lang="en-US" dirty="0"/>
              <a:t> </a:t>
            </a:r>
            <a:r>
              <a:rPr lang="en-US" dirty="0" err="1"/>
              <a:t>bērna</a:t>
            </a:r>
            <a:r>
              <a:rPr lang="en-US" dirty="0"/>
              <a:t> / </a:t>
            </a:r>
            <a:r>
              <a:rPr lang="en-US" dirty="0" err="1"/>
              <a:t>skolēna</a:t>
            </a:r>
            <a:r>
              <a:rPr lang="en-US" dirty="0"/>
              <a:t> </a:t>
            </a:r>
            <a:r>
              <a:rPr lang="en-US" dirty="0" err="1"/>
              <a:t>latviešu</a:t>
            </a:r>
            <a:r>
              <a:rPr lang="en-US" dirty="0"/>
              <a:t> </a:t>
            </a:r>
            <a:r>
              <a:rPr lang="en-US" dirty="0" err="1"/>
              <a:t>valodas</a:t>
            </a:r>
            <a:r>
              <a:rPr lang="en-US" dirty="0"/>
              <a:t> un </a:t>
            </a:r>
            <a:r>
              <a:rPr lang="en-US" dirty="0" err="1"/>
              <a:t>matemātikas</a:t>
            </a:r>
            <a:r>
              <a:rPr lang="en-US" dirty="0"/>
              <a:t> </a:t>
            </a:r>
            <a:r>
              <a:rPr lang="en-US" dirty="0" err="1"/>
              <a:t>sasniegumu</a:t>
            </a:r>
            <a:r>
              <a:rPr lang="en-US" dirty="0"/>
              <a:t> </a:t>
            </a:r>
            <a:r>
              <a:rPr lang="en-US" dirty="0" err="1"/>
              <a:t>līmeņa</a:t>
            </a:r>
            <a:r>
              <a:rPr lang="en-US" dirty="0"/>
              <a:t> </a:t>
            </a:r>
            <a:r>
              <a:rPr lang="en-US" dirty="0" err="1"/>
              <a:t>noteikšanai</a:t>
            </a:r>
            <a:r>
              <a:rPr lang="en-US" dirty="0"/>
              <a:t> no </a:t>
            </a:r>
            <a:r>
              <a:rPr lang="en-US" dirty="0" err="1"/>
              <a:t>sagatavošanas</a:t>
            </a:r>
            <a:r>
              <a:rPr lang="en-US" dirty="0"/>
              <a:t> </a:t>
            </a:r>
            <a:r>
              <a:rPr lang="en-US" dirty="0" err="1"/>
              <a:t>klases</a:t>
            </a:r>
            <a:r>
              <a:rPr lang="en-US" dirty="0"/>
              <a:t> (5-6 </a:t>
            </a:r>
            <a:r>
              <a:rPr lang="en-US" dirty="0" err="1"/>
              <a:t>gadi</a:t>
            </a:r>
            <a:r>
              <a:rPr lang="en-US" dirty="0"/>
              <a:t>) </a:t>
            </a:r>
            <a:r>
              <a:rPr lang="en-US" dirty="0" err="1"/>
              <a:t>līdz</a:t>
            </a:r>
            <a:r>
              <a:rPr lang="en-US" dirty="0"/>
              <a:t> 6. </a:t>
            </a:r>
            <a:r>
              <a:rPr lang="en-US" dirty="0" err="1"/>
              <a:t>klasei</a:t>
            </a:r>
            <a:r>
              <a:rPr lang="en-US" dirty="0"/>
              <a:t>. Tests </a:t>
            </a:r>
            <a:r>
              <a:rPr lang="en-US" dirty="0" err="1"/>
              <a:t>saturiski</a:t>
            </a:r>
            <a:r>
              <a:rPr lang="en-US" dirty="0"/>
              <a:t> </a:t>
            </a:r>
            <a:r>
              <a:rPr lang="en-US" dirty="0" err="1"/>
              <a:t>neatbilst</a:t>
            </a:r>
            <a:r>
              <a:rPr lang="en-US" dirty="0"/>
              <a:t> </a:t>
            </a:r>
            <a:r>
              <a:rPr lang="en-US" dirty="0" err="1"/>
              <a:t>pašreizējai</a:t>
            </a:r>
            <a:r>
              <a:rPr lang="en-US" dirty="0"/>
              <a:t> </a:t>
            </a:r>
            <a:r>
              <a:rPr lang="en-US" dirty="0" err="1"/>
              <a:t>mācību</a:t>
            </a:r>
            <a:r>
              <a:rPr lang="en-US" dirty="0"/>
              <a:t> </a:t>
            </a:r>
            <a:r>
              <a:rPr lang="en-US" dirty="0" err="1"/>
              <a:t>programmai</a:t>
            </a:r>
            <a:r>
              <a:rPr lang="en-US" dirty="0"/>
              <a:t>, </a:t>
            </a:r>
            <a:r>
              <a:rPr lang="en-US" dirty="0" err="1"/>
              <a:t>tā</a:t>
            </a:r>
            <a:r>
              <a:rPr lang="en-US" dirty="0"/>
              <a:t> </a:t>
            </a:r>
            <a:r>
              <a:rPr lang="en-US" dirty="0" err="1"/>
              <a:t>normas</a:t>
            </a:r>
            <a:r>
              <a:rPr lang="en-US" dirty="0"/>
              <a:t> </a:t>
            </a:r>
            <a:r>
              <a:rPr lang="en-US" dirty="0" err="1"/>
              <a:t>ir</a:t>
            </a:r>
            <a:r>
              <a:rPr lang="en-US" dirty="0"/>
              <a:t> </a:t>
            </a:r>
            <a:r>
              <a:rPr lang="en-US" dirty="0" err="1"/>
              <a:t>novecojušas</a:t>
            </a:r>
            <a:r>
              <a:rPr lang="en-US" dirty="0"/>
              <a:t>, </a:t>
            </a:r>
            <a:r>
              <a:rPr lang="en-US" dirty="0" err="1"/>
              <a:t>līdz</a:t>
            </a:r>
            <a:r>
              <a:rPr lang="en-US" dirty="0"/>
              <a:t> </a:t>
            </a:r>
            <a:r>
              <a:rPr lang="en-US" dirty="0" err="1"/>
              <a:t>ar</a:t>
            </a:r>
            <a:r>
              <a:rPr lang="en-US" dirty="0"/>
              <a:t> to </a:t>
            </a:r>
            <a:r>
              <a:rPr lang="en-US" dirty="0" err="1"/>
              <a:t>tas</a:t>
            </a:r>
            <a:r>
              <a:rPr lang="en-US" dirty="0"/>
              <a:t> </a:t>
            </a:r>
            <a:r>
              <a:rPr lang="en-US" dirty="0" err="1"/>
              <a:t>kopš</a:t>
            </a:r>
            <a:r>
              <a:rPr lang="en-US" dirty="0"/>
              <a:t> 2023. </a:t>
            </a:r>
            <a:r>
              <a:rPr lang="en-US" dirty="0" err="1"/>
              <a:t>gada</a:t>
            </a:r>
            <a:r>
              <a:rPr lang="en-US" dirty="0"/>
              <a:t> </a:t>
            </a:r>
            <a:r>
              <a:rPr lang="en-US" dirty="0" err="1"/>
              <a:t>vairāk</a:t>
            </a:r>
            <a:r>
              <a:rPr lang="en-US" dirty="0"/>
              <a:t> </a:t>
            </a:r>
            <a:r>
              <a:rPr lang="en-US" dirty="0" err="1"/>
              <a:t>netiek</a:t>
            </a:r>
            <a:r>
              <a:rPr lang="en-US" dirty="0"/>
              <a:t> </a:t>
            </a:r>
            <a:r>
              <a:rPr lang="en-US" dirty="0" err="1"/>
              <a:t>izplatīts</a:t>
            </a:r>
            <a:r>
              <a:rPr lang="en-US" dirty="0"/>
              <a:t> un </a:t>
            </a:r>
            <a:r>
              <a:rPr lang="en-US" dirty="0" err="1"/>
              <a:t>netiek</a:t>
            </a:r>
            <a:r>
              <a:rPr lang="en-US" dirty="0"/>
              <a:t> </a:t>
            </a:r>
            <a:r>
              <a:rPr lang="en-US" dirty="0" err="1"/>
              <a:t>rīkoti</a:t>
            </a:r>
            <a:r>
              <a:rPr lang="en-US" dirty="0"/>
              <a:t> </a:t>
            </a:r>
            <a:r>
              <a:rPr lang="en-US" dirty="0" err="1"/>
              <a:t>apmācības</a:t>
            </a:r>
            <a:r>
              <a:rPr lang="en-US" dirty="0"/>
              <a:t> </a:t>
            </a:r>
            <a:r>
              <a:rPr lang="en-US" dirty="0" err="1"/>
              <a:t>kursi</a:t>
            </a:r>
            <a:r>
              <a:rPr lang="en-US" dirty="0"/>
              <a:t>.</a:t>
            </a:r>
            <a:endParaRPr i="1" dirty="0"/>
          </a:p>
        </p:txBody>
      </p:sp>
      <p:sp>
        <p:nvSpPr>
          <p:cNvPr id="156" name="Google Shape;156;p39"/>
          <p:cNvSpPr txBox="1"/>
          <p:nvPr/>
        </p:nvSpPr>
        <p:spPr>
          <a:xfrm>
            <a:off x="550607" y="6019512"/>
            <a:ext cx="110907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Hačatrjana, L., Umbraško, S., &amp; Raščevska, M. (2023). Pamatojums bērna dažādu attīstības jomu novērtēšanas instrumentu (kognitīvo, uzvedības, emocionālo, sociālo prasmju un citu jomu) adaptēšanai Latvijā.</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dizains">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3779</Words>
  <Application>Microsoft Office PowerPoint</Application>
  <PresentationFormat>Platekrāna</PresentationFormat>
  <Paragraphs>844</Paragraphs>
  <Slides>54</Slides>
  <Notes>52</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54</vt:i4>
      </vt:variant>
    </vt:vector>
  </HeadingPairs>
  <TitlesOfParts>
    <vt:vector size="60" baseType="lpstr">
      <vt:lpstr>Calibri</vt:lpstr>
      <vt:lpstr>Rubik</vt:lpstr>
      <vt:lpstr>Arial</vt:lpstr>
      <vt:lpstr>Play</vt:lpstr>
      <vt:lpstr>Times New Roman</vt:lpstr>
      <vt:lpstr>Office dizains</vt:lpstr>
      <vt:lpstr>Standartizēti testi Latvijā Tiešsaistes seminārs</vt:lpstr>
      <vt:lpstr>Saturs: ieskats semināra tēmās</vt:lpstr>
      <vt:lpstr>Padziļinātas izvērtēšanas instrumenti</vt:lpstr>
      <vt:lpstr>PowerPoint prezentācija</vt:lpstr>
      <vt:lpstr>PowerPoint prezentācija</vt:lpstr>
      <vt:lpstr>Kāpēc nepieciešami standartizēti profesionāli psiholoģiskās novērtēšanas instrumenti</vt:lpstr>
      <vt:lpstr>Vai Latvijā ir instrumenti, lai novērtētu visas bērna attīstībai būtiskās jomas?</vt:lpstr>
      <vt:lpstr>Aktuālā situācija ar standartizētiem testiem Latvijā</vt:lpstr>
      <vt:lpstr>Standartizētie testi Latvijā</vt:lpstr>
      <vt:lpstr>Daļēji standartizētie vai nestandartizētie</vt:lpstr>
      <vt:lpstr>Plānoto jauni ieviešamo profesionālo psiholoģiskās novērtēšanas instrumentu izvēles pamatojums</vt:lpstr>
      <vt:lpstr>Latvijā plānotie adaptējamie un standartizējamie padziļinātie psiholoģiskās novērtēšanas rīki</vt:lpstr>
      <vt:lpstr>Plānoto standartizējamo testu aptvertās attīstības jomas no 0 gadiem līdz 18+ gadiem</vt:lpstr>
      <vt:lpstr>Intelekts, adaptīvā uzvedība</vt:lpstr>
      <vt:lpstr>Valoda un komunikācija</vt:lpstr>
      <vt:lpstr>Mācīšanās iemaņas (lasīšana, rakstīšana, matemātiskās prasmes), vadības funkcijas</vt:lpstr>
      <vt:lpstr>Motoriskā joma</vt:lpstr>
      <vt:lpstr>Sociālā un emocionālā attīstība (emociju atpazīšana, regulācija)</vt:lpstr>
      <vt:lpstr>Sociālā un emocionālā joma AST skrīningam</vt:lpstr>
      <vt:lpstr>Uzmanība un aktivitāte, uzvedība, emocionālā regulācija</vt:lpstr>
      <vt:lpstr>Vispusīga intelekta un attīstības novērtēšana ar IDS-2 testu  (no 5 līdz 21 gadam)</vt:lpstr>
      <vt:lpstr>IDS-2 tests (Intelekta un attīstības novērtēšanas testa 2.izdevums) (2018) (Intelligence and Development Scales II)</vt:lpstr>
      <vt:lpstr>IDS-2 testa struktūra: kopā 30 subtesti</vt:lpstr>
      <vt:lpstr>IDS-2 novērtēšanas rīku kopa</vt:lpstr>
      <vt:lpstr>Piecas citas attīstības jomas, kas tiek testētas paralēli intelekta novērtējumam </vt:lpstr>
      <vt:lpstr>Agrīna attīstības un vispusīgas bērna funkcionēšanas novērtēšana ar instrumentiem:  Bayley-4 PLS-5  Vineland-3</vt:lpstr>
      <vt:lpstr>Bayley-4 tests</vt:lpstr>
      <vt:lpstr>Bayley-4. Beilija zīdaiņu un mazbērnu attīstības skalas, 4. izdevums. Testa formāts un aptaujas veida formāts</vt:lpstr>
      <vt:lpstr>PowerPoint prezentācija</vt:lpstr>
      <vt:lpstr>Bayley-4 testa struktūra</vt:lpstr>
      <vt:lpstr>PLS-5 tests</vt:lpstr>
      <vt:lpstr>PLS-5. Pirmsskolas valodas skalas, 5.izdevums. Testa formāts un aptaujas veida formāts</vt:lpstr>
      <vt:lpstr>PowerPoint prezentācija</vt:lpstr>
      <vt:lpstr>PLS-5 testa struktūra</vt:lpstr>
      <vt:lpstr>Vineland-3 aptauju kopa</vt:lpstr>
      <vt:lpstr>PowerPoint prezentācija</vt:lpstr>
      <vt:lpstr>Vineland-3. Vainlendas adaptīvās uzvedības aptaujas,  3. izdevums. Aptaujas veida formāts.</vt:lpstr>
      <vt:lpstr>Vineland-3 aptaujas struktūra</vt:lpstr>
      <vt:lpstr>PowerPoint prezentācija</vt:lpstr>
      <vt:lpstr>Vineland-3 novērtējamās jomas</vt:lpstr>
      <vt:lpstr>Skrīnings</vt:lpstr>
      <vt:lpstr>Latvijā pašreiz standartizēti skrīninga instrumenti</vt:lpstr>
      <vt:lpstr>PROJEKTS "VIENOTĀ BĒRNU AGRĪNĀS ATTĪSTĪBAS SKRĪNINGA METODISKO INSTRUMENTU KOMPLEKTA IZSTRĀDE" e-BAASIK</vt:lpstr>
      <vt:lpstr>e-BAASIK PĒTNIEKU UN EKSPERTU KOMANDA</vt:lpstr>
      <vt:lpstr>PowerPoint prezentācija</vt:lpstr>
      <vt:lpstr>Bērnu agrīnās attīstības skrīninga instrumentu komplekts e-BAASIK</vt:lpstr>
      <vt:lpstr>PowerPoint prezentācija</vt:lpstr>
      <vt:lpstr>PowerPoint prezentācija</vt:lpstr>
      <vt:lpstr>Stratificēta izlase e-BAASIK normatīvu noteikšanai Latvijas mērogā</vt:lpstr>
      <vt:lpstr>Bērnu agrīnās attīstības skrīninga instrumentu  komplekts – e-BAASIK</vt:lpstr>
      <vt:lpstr>e-BAASIK mērīto jomu attīstības rādītāju novērtēšanas pakāpes:</vt:lpstr>
      <vt:lpstr>6 g. veca bērna profils e-BAASIK sistēmā</vt:lpstr>
      <vt:lpstr>E-BAASIK nākotnes virzība</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Standartizētie testi vispusīgas attīstības un psiholoģiskās funkcionēšanas jomu novērtēšanai Latvijā un citās valstīs</dc:title>
  <dc:creator>Liena Hacatrjana</dc:creator>
  <cp:lastModifiedBy>Liena Hacatrjana</cp:lastModifiedBy>
  <cp:revision>29</cp:revision>
  <dcterms:created xsi:type="dcterms:W3CDTF">2021-07-30T07:45:23Z</dcterms:created>
  <dcterms:modified xsi:type="dcterms:W3CDTF">2025-02-13T09:56:54Z</dcterms:modified>
</cp:coreProperties>
</file>