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3"/>
  </p:notesMasterIdLst>
  <p:handoutMasterIdLst>
    <p:handoutMasterId r:id="rId14"/>
  </p:handoutMasterIdLst>
  <p:sldIdLst>
    <p:sldId id="256" r:id="rId2"/>
    <p:sldId id="301" r:id="rId3"/>
    <p:sldId id="299" r:id="rId4"/>
    <p:sldId id="305" r:id="rId5"/>
    <p:sldId id="295" r:id="rId6"/>
    <p:sldId id="296" r:id="rId7"/>
    <p:sldId id="298" r:id="rId8"/>
    <p:sldId id="291" r:id="rId9"/>
    <p:sldId id="310" r:id="rId10"/>
    <p:sldId id="257" r:id="rId11"/>
    <p:sldId id="288" r:id="rId12"/>
  </p:sldIdLst>
  <p:sldSz cx="9144000" cy="6858000" type="screen4x3"/>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E5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65464" autoAdjust="0"/>
  </p:normalViewPr>
  <p:slideViewPr>
    <p:cSldViewPr>
      <p:cViewPr varScale="1">
        <p:scale>
          <a:sx n="56" d="100"/>
          <a:sy n="56" d="100"/>
        </p:scale>
        <p:origin x="2261"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21582" cy="493792"/>
          </a:xfrm>
          <a:prstGeom prst="rect">
            <a:avLst/>
          </a:prstGeom>
        </p:spPr>
        <p:txBody>
          <a:bodyPr vert="horz" lIns="90855" tIns="45427" rIns="90855" bIns="45427" rtlCol="0"/>
          <a:lstStyle>
            <a:lvl1pPr algn="l">
              <a:defRPr sz="1200"/>
            </a:lvl1pPr>
          </a:lstStyle>
          <a:p>
            <a:endParaRPr lang="lv-LV"/>
          </a:p>
        </p:txBody>
      </p:sp>
      <p:sp>
        <p:nvSpPr>
          <p:cNvPr id="3" name="Date Placeholder 2"/>
          <p:cNvSpPr>
            <a:spLocks noGrp="1"/>
          </p:cNvSpPr>
          <p:nvPr>
            <p:ph type="dt" sz="quarter" idx="1"/>
          </p:nvPr>
        </p:nvSpPr>
        <p:spPr>
          <a:xfrm>
            <a:off x="3818971" y="0"/>
            <a:ext cx="2921582" cy="493792"/>
          </a:xfrm>
          <a:prstGeom prst="rect">
            <a:avLst/>
          </a:prstGeom>
        </p:spPr>
        <p:txBody>
          <a:bodyPr vert="horz" lIns="90855" tIns="45427" rIns="90855" bIns="45427" rtlCol="0"/>
          <a:lstStyle>
            <a:lvl1pPr algn="r">
              <a:defRPr sz="1200"/>
            </a:lvl1pPr>
          </a:lstStyle>
          <a:p>
            <a:fld id="{BD7070C8-5B19-4D11-95B0-30813079CBC0}" type="datetimeFigureOut">
              <a:rPr lang="lv-LV" smtClean="0"/>
              <a:pPr/>
              <a:t>31.03.2025</a:t>
            </a:fld>
            <a:endParaRPr lang="lv-LV"/>
          </a:p>
        </p:txBody>
      </p:sp>
      <p:sp>
        <p:nvSpPr>
          <p:cNvPr id="4" name="Footer Placeholder 3"/>
          <p:cNvSpPr>
            <a:spLocks noGrp="1"/>
          </p:cNvSpPr>
          <p:nvPr>
            <p:ph type="ftr" sz="quarter" idx="2"/>
          </p:nvPr>
        </p:nvSpPr>
        <p:spPr>
          <a:xfrm>
            <a:off x="1" y="9380332"/>
            <a:ext cx="2921582" cy="493792"/>
          </a:xfrm>
          <a:prstGeom prst="rect">
            <a:avLst/>
          </a:prstGeom>
        </p:spPr>
        <p:txBody>
          <a:bodyPr vert="horz" lIns="90855" tIns="45427" rIns="90855" bIns="45427" rtlCol="0" anchor="b"/>
          <a:lstStyle>
            <a:lvl1pPr algn="l">
              <a:defRPr sz="1200"/>
            </a:lvl1pPr>
          </a:lstStyle>
          <a:p>
            <a:endParaRPr lang="lv-LV"/>
          </a:p>
        </p:txBody>
      </p:sp>
      <p:sp>
        <p:nvSpPr>
          <p:cNvPr id="5" name="Slide Number Placeholder 4"/>
          <p:cNvSpPr>
            <a:spLocks noGrp="1"/>
          </p:cNvSpPr>
          <p:nvPr>
            <p:ph type="sldNum" sz="quarter" idx="3"/>
          </p:nvPr>
        </p:nvSpPr>
        <p:spPr>
          <a:xfrm>
            <a:off x="3818971" y="9380332"/>
            <a:ext cx="2921582" cy="493792"/>
          </a:xfrm>
          <a:prstGeom prst="rect">
            <a:avLst/>
          </a:prstGeom>
        </p:spPr>
        <p:txBody>
          <a:bodyPr vert="horz" lIns="90855" tIns="45427" rIns="90855" bIns="45427" rtlCol="0" anchor="b"/>
          <a:lstStyle>
            <a:lvl1pPr algn="r">
              <a:defRPr sz="1200"/>
            </a:lvl1pPr>
          </a:lstStyle>
          <a:p>
            <a:fld id="{7274D43E-E92C-41F6-837E-70DAAF4FCFDA}" type="slidenum">
              <a:rPr lang="lv-LV" smtClean="0"/>
              <a:pPr/>
              <a:t>‹#›</a:t>
            </a:fld>
            <a:endParaRPr lang="lv-LV"/>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21582" cy="493792"/>
          </a:xfrm>
          <a:prstGeom prst="rect">
            <a:avLst/>
          </a:prstGeom>
        </p:spPr>
        <p:txBody>
          <a:bodyPr vert="horz" lIns="90855" tIns="45427" rIns="90855" bIns="45427" rtlCol="0"/>
          <a:lstStyle>
            <a:lvl1pPr algn="l">
              <a:defRPr sz="1200"/>
            </a:lvl1pPr>
          </a:lstStyle>
          <a:p>
            <a:endParaRPr lang="lv-LV"/>
          </a:p>
        </p:txBody>
      </p:sp>
      <p:sp>
        <p:nvSpPr>
          <p:cNvPr id="3" name="Date Placeholder 2"/>
          <p:cNvSpPr>
            <a:spLocks noGrp="1"/>
          </p:cNvSpPr>
          <p:nvPr>
            <p:ph type="dt" idx="1"/>
          </p:nvPr>
        </p:nvSpPr>
        <p:spPr>
          <a:xfrm>
            <a:off x="3818971" y="0"/>
            <a:ext cx="2921582" cy="493792"/>
          </a:xfrm>
          <a:prstGeom prst="rect">
            <a:avLst/>
          </a:prstGeom>
        </p:spPr>
        <p:txBody>
          <a:bodyPr vert="horz" lIns="90855" tIns="45427" rIns="90855" bIns="45427" rtlCol="0"/>
          <a:lstStyle>
            <a:lvl1pPr algn="r">
              <a:defRPr sz="1200"/>
            </a:lvl1pPr>
          </a:lstStyle>
          <a:p>
            <a:fld id="{AFA44508-D647-4124-96FC-AD8085435F6F}" type="datetimeFigureOut">
              <a:rPr lang="lv-LV" smtClean="0"/>
              <a:pPr/>
              <a:t>31.03.2025</a:t>
            </a:fld>
            <a:endParaRPr lang="lv-LV"/>
          </a:p>
        </p:txBody>
      </p:sp>
      <p:sp>
        <p:nvSpPr>
          <p:cNvPr id="4" name="Slide Image Placeholder 3"/>
          <p:cNvSpPr>
            <a:spLocks noGrp="1" noRot="1" noChangeAspect="1"/>
          </p:cNvSpPr>
          <p:nvPr>
            <p:ph type="sldImg" idx="2"/>
          </p:nvPr>
        </p:nvSpPr>
        <p:spPr>
          <a:xfrm>
            <a:off x="903288" y="741363"/>
            <a:ext cx="4935537" cy="3703637"/>
          </a:xfrm>
          <a:prstGeom prst="rect">
            <a:avLst/>
          </a:prstGeom>
          <a:noFill/>
          <a:ln w="12700">
            <a:solidFill>
              <a:prstClr val="black"/>
            </a:solidFill>
          </a:ln>
        </p:spPr>
        <p:txBody>
          <a:bodyPr vert="horz" lIns="90855" tIns="45427" rIns="90855" bIns="45427" rtlCol="0" anchor="ctr"/>
          <a:lstStyle/>
          <a:p>
            <a:endParaRPr lang="lv-LV"/>
          </a:p>
        </p:txBody>
      </p:sp>
      <p:sp>
        <p:nvSpPr>
          <p:cNvPr id="5" name="Notes Placeholder 4"/>
          <p:cNvSpPr>
            <a:spLocks noGrp="1"/>
          </p:cNvSpPr>
          <p:nvPr>
            <p:ph type="body" sz="quarter" idx="3"/>
          </p:nvPr>
        </p:nvSpPr>
        <p:spPr>
          <a:xfrm>
            <a:off x="674212" y="4691023"/>
            <a:ext cx="5393690" cy="4444127"/>
          </a:xfrm>
          <a:prstGeom prst="rect">
            <a:avLst/>
          </a:prstGeom>
        </p:spPr>
        <p:txBody>
          <a:bodyPr vert="horz" lIns="90855" tIns="45427" rIns="90855" bIns="4542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1" y="9380332"/>
            <a:ext cx="2921582" cy="493792"/>
          </a:xfrm>
          <a:prstGeom prst="rect">
            <a:avLst/>
          </a:prstGeom>
        </p:spPr>
        <p:txBody>
          <a:bodyPr vert="horz" lIns="90855" tIns="45427" rIns="90855" bIns="45427" rtlCol="0" anchor="b"/>
          <a:lstStyle>
            <a:lvl1pPr algn="l">
              <a:defRPr sz="1200"/>
            </a:lvl1pPr>
          </a:lstStyle>
          <a:p>
            <a:endParaRPr lang="lv-LV"/>
          </a:p>
        </p:txBody>
      </p:sp>
      <p:sp>
        <p:nvSpPr>
          <p:cNvPr id="7" name="Slide Number Placeholder 6"/>
          <p:cNvSpPr>
            <a:spLocks noGrp="1"/>
          </p:cNvSpPr>
          <p:nvPr>
            <p:ph type="sldNum" sz="quarter" idx="5"/>
          </p:nvPr>
        </p:nvSpPr>
        <p:spPr>
          <a:xfrm>
            <a:off x="3818971" y="9380332"/>
            <a:ext cx="2921582" cy="493792"/>
          </a:xfrm>
          <a:prstGeom prst="rect">
            <a:avLst/>
          </a:prstGeom>
        </p:spPr>
        <p:txBody>
          <a:bodyPr vert="horz" lIns="90855" tIns="45427" rIns="90855" bIns="45427" rtlCol="0" anchor="b"/>
          <a:lstStyle>
            <a:lvl1pPr algn="r">
              <a:defRPr sz="1200"/>
            </a:lvl1pPr>
          </a:lstStyle>
          <a:p>
            <a:fld id="{D20571E8-0757-4D85-8AD0-8860E1D613A5}" type="slidenum">
              <a:rPr lang="lv-LV" smtClean="0"/>
              <a:pPr/>
              <a:t>‹#›</a:t>
            </a:fld>
            <a:endParaRPr lang="lv-LV"/>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baseline="0" dirty="0"/>
          </a:p>
        </p:txBody>
      </p:sp>
      <p:sp>
        <p:nvSpPr>
          <p:cNvPr id="4" name="Slide Number Placeholder 3"/>
          <p:cNvSpPr>
            <a:spLocks noGrp="1"/>
          </p:cNvSpPr>
          <p:nvPr>
            <p:ph type="sldNum" sz="quarter" idx="10"/>
          </p:nvPr>
        </p:nvSpPr>
        <p:spPr/>
        <p:txBody>
          <a:bodyPr/>
          <a:lstStyle/>
          <a:p>
            <a:fld id="{D20571E8-0757-4D85-8AD0-8860E1D613A5}" type="slidenum">
              <a:rPr lang="lv-LV" smtClean="0"/>
              <a:pPr/>
              <a:t>1</a:t>
            </a:fld>
            <a:endParaRPr lang="lv-LV"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v-LV" dirty="0"/>
              <a:t>Praktisko piemēru demonstrēšanai  došu vārdu kolēģei  Sarmītei </a:t>
            </a:r>
            <a:r>
              <a:rPr lang="lv-LV" dirty="0" err="1"/>
              <a:t>Žurai</a:t>
            </a:r>
            <a:endParaRPr lang="lv-LV" dirty="0"/>
          </a:p>
        </p:txBody>
      </p:sp>
      <p:sp>
        <p:nvSpPr>
          <p:cNvPr id="4" name="Slide Number Placeholder 3"/>
          <p:cNvSpPr>
            <a:spLocks noGrp="1"/>
          </p:cNvSpPr>
          <p:nvPr>
            <p:ph type="sldNum" sz="quarter" idx="10"/>
          </p:nvPr>
        </p:nvSpPr>
        <p:spPr/>
        <p:txBody>
          <a:bodyPr/>
          <a:lstStyle/>
          <a:p>
            <a:fld id="{D20571E8-0757-4D85-8AD0-8860E1D613A5}" type="slidenum">
              <a:rPr lang="lv-LV" smtClean="0"/>
              <a:pPr/>
              <a:t>10</a:t>
            </a:fld>
            <a:endParaRPr lang="lv-LV"/>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D20571E8-0757-4D85-8AD0-8860E1D613A5}" type="slidenum">
              <a:rPr lang="lv-LV" smtClean="0"/>
              <a:pPr/>
              <a:t>11</a:t>
            </a:fld>
            <a:endParaRPr lang="lv-LV"/>
          </a:p>
        </p:txBody>
      </p:sp>
    </p:spTree>
    <p:extLst>
      <p:ext uri="{BB962C8B-B14F-4D97-AF65-F5344CB8AC3E}">
        <p14:creationId xmlns:p14="http://schemas.microsoft.com/office/powerpoint/2010/main" val="359930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dirty="0"/>
          </a:p>
          <a:p>
            <a:r>
              <a:rPr lang="lv-LV" sz="1200" dirty="0"/>
              <a:t>Labdien, mani sauc Ainārs Beitiks. Savulaik biju pavisam parasts speciālās izglītības skolotājs, kurš mācīja datoriku. Mācīju skolēniem pielietot  Word, Excel un PowerPoint., darboties ar peli un klaviatūru. Laikam ejot,  skolēni </a:t>
            </a:r>
            <a:r>
              <a:rPr lang="lv-LV" sz="1200" dirty="0" err="1"/>
              <a:t>kontinigents</a:t>
            </a:r>
            <a:r>
              <a:rPr lang="lv-LV" sz="1200" dirty="0"/>
              <a:t> mainījās – manās klasē ienāca bērni ar </a:t>
            </a:r>
            <a:r>
              <a:rPr lang="lv-LV" sz="1200" dirty="0" err="1"/>
              <a:t>autiskā</a:t>
            </a:r>
            <a:r>
              <a:rPr lang="lv-LV" sz="1200" dirty="0"/>
              <a:t> spektra traucējumiem, , bērni ar ļoti ierobežotām kustību iespējām,  izglītojamie </a:t>
            </a:r>
            <a:r>
              <a:rPr lang="lv-LV" sz="1200" dirty="0" err="1"/>
              <a:t>ratiņkrēslā</a:t>
            </a:r>
            <a:r>
              <a:rPr lang="lv-LV" sz="1200" dirty="0"/>
              <a:t>. Šobrīd no maniem18 izglītojamiem 3 ir </a:t>
            </a:r>
            <a:r>
              <a:rPr lang="lv-LV" sz="1200" dirty="0" err="1"/>
              <a:t>ratiņkrēslā</a:t>
            </a:r>
            <a:r>
              <a:rPr lang="lv-LV" sz="1200" dirty="0"/>
              <a:t>.  Viens no tiem ir vājredzīgs. Ir izglītojamais kurš </a:t>
            </a:r>
            <a:r>
              <a:rPr lang="lv-LV" sz="1200" dirty="0" err="1"/>
              <a:t>līdzarbojas</a:t>
            </a:r>
            <a:r>
              <a:rPr lang="lv-LV" sz="1200" dirty="0"/>
              <a:t> veicot  pirkstu </a:t>
            </a:r>
            <a:r>
              <a:rPr lang="lv-LV" sz="1200" dirty="0" err="1"/>
              <a:t>mikrokustības</a:t>
            </a:r>
            <a:r>
              <a:rPr lang="lv-LV" sz="1200" dirty="0"/>
              <a:t> , kuras var nolasīt ar planšetdatora skārienjūtīgo ekrānu. Viņiem  ir liels  izaicinājums –piedalīties mācību procesā un efektīvi komunicēt. </a:t>
            </a:r>
            <a:r>
              <a:rPr lang="lv-LV" sz="1200" b="1" dirty="0"/>
              <a:t>Tas prasīja meklēt jaunas pieejas.</a:t>
            </a:r>
          </a:p>
          <a:p>
            <a:endParaRPr lang="lv-LV" sz="1200" dirty="0"/>
          </a:p>
          <a:p>
            <a:r>
              <a:rPr lang="lv-LV" sz="1200" dirty="0"/>
              <a:t>Jaunas pieejas palīdzēja  atrast </a:t>
            </a:r>
            <a:r>
              <a:rPr lang="lv-LV" sz="1200" dirty="0" err="1"/>
              <a:t>Erasmus</a:t>
            </a:r>
            <a:r>
              <a:rPr lang="lv-LV" sz="1200" dirty="0"/>
              <a:t>+ kursi, sadarbības projekti, pats esmu </a:t>
            </a:r>
            <a:r>
              <a:rPr lang="lv-LV" sz="1200" dirty="0" err="1"/>
              <a:t>Erasmus</a:t>
            </a:r>
            <a:r>
              <a:rPr lang="lv-LV" sz="1200" dirty="0"/>
              <a:t> projektu koordinators, organizēju mobilitātes mūsu skolotājiem un skolēniem, kā arī ārzemju kolēģu uzņemšanu mūsu skolā.</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t>Mācību fokuss no datora funkciju apguves un lietišķo lietotņu izmantošanas pārvirzījās uz skolēnu iesaistes veicināšanu, komunikāciju un sadarbību caur tehnoloģijām. Interaktīvo lietotņu izmantošanu, pielāgotu ievades rīku atrašanu, papildinātās realitātes un alternatīvās komunikācijas tehnoloģiju izmantošanu. Mērķis ir attīstīt </a:t>
            </a:r>
            <a:r>
              <a:rPr lang="lv-LV" sz="1200" dirty="0" err="1"/>
              <a:t>multisensoro</a:t>
            </a:r>
            <a:r>
              <a:rPr lang="lv-LV" sz="1200" dirty="0"/>
              <a:t> uztveri, komunikāciju un mācību pieejamību.</a:t>
            </a:r>
          </a:p>
          <a:p>
            <a:endParaRPr lang="lv-LV" dirty="0"/>
          </a:p>
        </p:txBody>
      </p:sp>
      <p:sp>
        <p:nvSpPr>
          <p:cNvPr id="4" name="Slide Number Placeholder 3"/>
          <p:cNvSpPr>
            <a:spLocks noGrp="1"/>
          </p:cNvSpPr>
          <p:nvPr>
            <p:ph type="sldNum" sz="quarter" idx="10"/>
          </p:nvPr>
        </p:nvSpPr>
        <p:spPr/>
        <p:txBody>
          <a:bodyPr/>
          <a:lstStyle/>
          <a:p>
            <a:fld id="{D20571E8-0757-4D85-8AD0-8860E1D613A5}" type="slidenum">
              <a:rPr lang="lv-LV" smtClean="0"/>
              <a:pPr/>
              <a:t>2</a:t>
            </a:fld>
            <a:endParaRPr lang="lv-LV"/>
          </a:p>
        </p:txBody>
      </p:sp>
    </p:spTree>
    <p:extLst>
      <p:ext uri="{BB962C8B-B14F-4D97-AF65-F5344CB8AC3E}">
        <p14:creationId xmlns:p14="http://schemas.microsoft.com/office/powerpoint/2010/main" val="2933405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t>Runājot par komunikāciju, jūs piekritīsiet, tā  ir informācijas apmaiņa starp divām vai vairākām pusēm, tā var notikt verbāli (mutiski vai rakstiski), neverbāli (žesti, mīmika, ķermeņa valoda) vai caur tehnoloģijām, un tas viss kopā veido pamatu sociālajai mijiedarbībai un mācīšanās procesam.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b="1" dirty="0"/>
              <a:t>Bērni ar smagiem attīstības traucējumiem</a:t>
            </a:r>
            <a:r>
              <a:rPr lang="lv-LV" dirty="0"/>
              <a:t> bieži izmanto tos pašus komunikācijas pamatelementus, ko zīdaiņi (piem., pieskārienus, acu kontaktu, skaņas).</a:t>
            </a:r>
            <a:br>
              <a:rPr lang="lv-LV" dirty="0"/>
            </a:br>
            <a:r>
              <a:rPr lang="lv-LV" dirty="0"/>
              <a:t>✅ ķermeņa valoda, sejas izteiksmes un skaņu signāli palīdz saprast viņu vajadzības.</a:t>
            </a:r>
            <a:br>
              <a:rPr lang="lv-LV" dirty="0"/>
            </a:br>
            <a:r>
              <a:rPr lang="lv-LV" dirty="0"/>
              <a:t>✅ </a:t>
            </a:r>
            <a:r>
              <a:rPr lang="lv-LV" b="1" dirty="0"/>
              <a:t>Tāpēc mācību vidi veidoju </a:t>
            </a:r>
            <a:r>
              <a:rPr lang="lv-LV" b="1" dirty="0" err="1"/>
              <a:t>multisensoru</a:t>
            </a:r>
            <a:r>
              <a:rPr lang="lv-LV" dirty="0"/>
              <a:t>,  dodot izglītojamiem iespēju izmantot viņiem piemērotāko informācijas </a:t>
            </a:r>
            <a:r>
              <a:rPr lang="lv-LV" dirty="0" err="1"/>
              <a:t>uzveres</a:t>
            </a:r>
            <a:r>
              <a:rPr lang="lv-LV" dirty="0"/>
              <a:t> un komunikācijas veidu.</a:t>
            </a:r>
            <a:endParaRPr lang="lv-LV"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b="1" dirty="0"/>
              <a:t>Ne visi izglītojamie komunicē ar vārdiem, bet visi izglītojamie komunicē.</a:t>
            </a:r>
            <a:r>
              <a:rPr lang="lv-LV" dirty="0"/>
              <a:t> Mums ir jābūt vērīgiem pret signāliem, ko uztveram no </a:t>
            </a:r>
            <a:r>
              <a:rPr lang="lv-LV" b="1" dirty="0"/>
              <a:t>acīm,</a:t>
            </a:r>
            <a:r>
              <a:rPr lang="lv-LV" dirty="0"/>
              <a:t> </a:t>
            </a:r>
            <a:r>
              <a:rPr lang="lv-LV" b="1" dirty="0"/>
              <a:t>ķermeņa valodas,  kustībām un skaņām</a:t>
            </a:r>
            <a:r>
              <a:rPr lang="lv-LV"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lv-LV" b="1" dirty="0"/>
              <a:t>Viss mācību process ir komunikācija</a:t>
            </a:r>
            <a:r>
              <a:rPr lang="lv-LV" dirty="0"/>
              <a:t>. </a:t>
            </a:r>
            <a:r>
              <a:rPr lang="lv-LV" b="1" dirty="0"/>
              <a:t>Mācības sekmē komunikāciju un komunikācija sekmē mācības</a:t>
            </a:r>
            <a:r>
              <a:rPr lang="lv-LV"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p>
          <a:p>
            <a:endParaRPr lang="lv-LV" dirty="0"/>
          </a:p>
        </p:txBody>
      </p:sp>
      <p:sp>
        <p:nvSpPr>
          <p:cNvPr id="4" name="Slide Number Placeholder 3"/>
          <p:cNvSpPr>
            <a:spLocks noGrp="1"/>
          </p:cNvSpPr>
          <p:nvPr>
            <p:ph type="sldNum" sz="quarter" idx="10"/>
          </p:nvPr>
        </p:nvSpPr>
        <p:spPr/>
        <p:txBody>
          <a:bodyPr/>
          <a:lstStyle/>
          <a:p>
            <a:fld id="{D20571E8-0757-4D85-8AD0-8860E1D613A5}" type="slidenum">
              <a:rPr lang="lv-LV" smtClean="0"/>
              <a:pPr/>
              <a:t>3</a:t>
            </a:fld>
            <a:endParaRPr lang="lv-LV"/>
          </a:p>
        </p:txBody>
      </p:sp>
    </p:spTree>
    <p:extLst>
      <p:ext uri="{BB962C8B-B14F-4D97-AF65-F5344CB8AC3E}">
        <p14:creationId xmlns:p14="http://schemas.microsoft.com/office/powerpoint/2010/main" val="3158081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b="1" dirty="0"/>
          </a:p>
          <a:p>
            <a:r>
              <a:rPr lang="lv-LV" dirty="0"/>
              <a:t>Šādiem izglītojamiem tradicionālās metodes var nebūt efektīvas, tāpēc nepieciešami alternatīvi ceļi, kas ietver </a:t>
            </a:r>
            <a:r>
              <a:rPr lang="lv-LV" b="1" dirty="0"/>
              <a:t>vizuālus, taustes, </a:t>
            </a:r>
            <a:r>
              <a:rPr lang="lv-LV" b="1" dirty="0" err="1"/>
              <a:t>audiālus</a:t>
            </a:r>
            <a:r>
              <a:rPr lang="lv-LV" b="1" dirty="0"/>
              <a:t> un kustību stimulus</a:t>
            </a:r>
            <a:r>
              <a:rPr lang="lv-LV" dirty="0"/>
              <a:t>.</a:t>
            </a:r>
          </a:p>
          <a:p>
            <a:endParaRPr lang="lv-LV" dirty="0"/>
          </a:p>
          <a:p>
            <a:r>
              <a:rPr lang="lv-LV" dirty="0"/>
              <a:t>Lai </a:t>
            </a:r>
            <a:r>
              <a:rPr lang="lv-LV" b="1" dirty="0"/>
              <a:t>klasi pārvērstu </a:t>
            </a:r>
            <a:r>
              <a:rPr lang="lv-LV" b="1" dirty="0" err="1"/>
              <a:t>multisensorā</a:t>
            </a:r>
            <a:r>
              <a:rPr lang="lv-LV" b="1" dirty="0"/>
              <a:t> mācību vidē</a:t>
            </a:r>
            <a:r>
              <a:rPr lang="lv-LV" dirty="0"/>
              <a:t>, </a:t>
            </a:r>
            <a:r>
              <a:rPr lang="lv-LV" dirty="0" err="1"/>
              <a:t>ie</a:t>
            </a:r>
            <a:r>
              <a:rPr lang="lv-LV" dirty="0"/>
              <a:t> iespēja  </a:t>
            </a:r>
            <a:r>
              <a:rPr lang="lv-LV" b="1" dirty="0"/>
              <a:t>integrēt tehnoloģijas</a:t>
            </a:r>
            <a:r>
              <a:rPr lang="lv-LV" dirty="0"/>
              <a:t>, tās veicina </a:t>
            </a:r>
            <a:r>
              <a:rPr lang="lv-LV" b="1" dirty="0"/>
              <a:t>iespēju komunicēt, mācīties un sadarboties</a:t>
            </a:r>
            <a:r>
              <a:rPr lang="lv-LV" dirty="0"/>
              <a:t>. Šādu vidi veido </a:t>
            </a:r>
            <a:r>
              <a:rPr lang="lv-LV" b="1" dirty="0"/>
              <a:t>interaktīvi skārienjutīgi ekrāni, datorprogrammas, skaņas stimuli, taustes un kustību vadība, kā arī alternatīvie ievades rīki</a:t>
            </a:r>
            <a:r>
              <a:rPr lang="lv-LV" dirty="0"/>
              <a:t>.</a:t>
            </a:r>
          </a:p>
          <a:p>
            <a:endParaRPr lang="lv-LV" dirty="0"/>
          </a:p>
          <a:p>
            <a:r>
              <a:rPr lang="lv-LV" dirty="0"/>
              <a:t>Šādā klase izglītojamie var:</a:t>
            </a:r>
          </a:p>
          <a:p>
            <a:br>
              <a:rPr lang="lv-LV" dirty="0"/>
            </a:br>
            <a:r>
              <a:rPr lang="lv-LV" dirty="0"/>
              <a:t>✅ </a:t>
            </a:r>
            <a:r>
              <a:rPr lang="lv-LV" b="1" dirty="0"/>
              <a:t>Iesaistīties interaktīvās mācībās</a:t>
            </a:r>
            <a:r>
              <a:rPr lang="lv-LV" dirty="0"/>
              <a:t> ar minimālu fizisku piepūli.</a:t>
            </a:r>
            <a:br>
              <a:rPr lang="lv-LV" dirty="0"/>
            </a:br>
            <a:r>
              <a:rPr lang="lv-LV" dirty="0"/>
              <a:t>✅ </a:t>
            </a:r>
            <a:r>
              <a:rPr lang="lv-LV" b="1" dirty="0"/>
              <a:t>Attīstīt komunikācijas un sadarbības  prasmes</a:t>
            </a:r>
            <a:r>
              <a:rPr lang="lv-LV" dirty="0"/>
              <a:t> .</a:t>
            </a:r>
            <a:br>
              <a:rPr lang="lv-LV" dirty="0"/>
            </a:br>
            <a:r>
              <a:rPr lang="lv-LV" dirty="0"/>
              <a:t>✅ bērni var izmantot dažādus ievades veidus atkarībā no savām spējām.</a:t>
            </a:r>
          </a:p>
          <a:p>
            <a:r>
              <a:rPr lang="lv-LV" b="1" dirty="0"/>
              <a:t>Sadarbība ar tehnoloģijām var būt ļoti efektīva</a:t>
            </a:r>
            <a:r>
              <a:rPr lang="lv-LV" dirty="0"/>
              <a:t>,  tās nenogurst,  reaģē tūlīt, nav emocionāli aizkaitināmas, reaģē vienā un tai pašā veidā. Protams gadās, ka tās </a:t>
            </a:r>
            <a:r>
              <a:rPr lang="lv-LV" dirty="0" err="1"/>
              <a:t>uzkarās</a:t>
            </a:r>
            <a:r>
              <a:rPr lang="lv-LV" dirty="0"/>
              <a:t> nav interneta, bet tas ir cits stāsts.</a:t>
            </a:r>
          </a:p>
          <a:p>
            <a:endParaRPr lang="lv-LV" dirty="0"/>
          </a:p>
        </p:txBody>
      </p:sp>
      <p:sp>
        <p:nvSpPr>
          <p:cNvPr id="4" name="Slide Number Placeholder 3"/>
          <p:cNvSpPr>
            <a:spLocks noGrp="1"/>
          </p:cNvSpPr>
          <p:nvPr>
            <p:ph type="sldNum" sz="quarter" idx="10"/>
          </p:nvPr>
        </p:nvSpPr>
        <p:spPr/>
        <p:txBody>
          <a:bodyPr/>
          <a:lstStyle/>
          <a:p>
            <a:fld id="{D20571E8-0757-4D85-8AD0-8860E1D613A5}" type="slidenum">
              <a:rPr lang="lv-LV" smtClean="0"/>
              <a:pPr/>
              <a:t>4</a:t>
            </a:fld>
            <a:endParaRPr lang="lv-LV"/>
          </a:p>
        </p:txBody>
      </p:sp>
    </p:spTree>
    <p:extLst>
      <p:ext uri="{BB962C8B-B14F-4D97-AF65-F5344CB8AC3E}">
        <p14:creationId xmlns:p14="http://schemas.microsoft.com/office/powerpoint/2010/main" val="2117244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err="1"/>
              <a:t>Multisensorās</a:t>
            </a:r>
            <a:r>
              <a:rPr lang="lv-LV" dirty="0"/>
              <a:t> aktivitātes </a:t>
            </a:r>
            <a:r>
              <a:rPr lang="lv-LV" dirty="0" err="1"/>
              <a:t>ratiņkrēslā</a:t>
            </a:r>
            <a:r>
              <a:rPr lang="lv-LV" dirty="0"/>
              <a:t> esošiem skolēniem jāpielāgo, lai tās būtu </a:t>
            </a:r>
            <a:r>
              <a:rPr lang="lv-LV" b="1" dirty="0"/>
              <a:t>pieejamas, drošas un stimulējošas</a:t>
            </a:r>
            <a:r>
              <a:rPr lang="lv-LV" dirty="0"/>
              <a:t>. Šādu pieeju var izmantot arī strādājot ar skolēnu grupu </a:t>
            </a:r>
            <a:r>
              <a:rPr lang="lv-LV" dirty="0" err="1"/>
              <a:t>distacēti</a:t>
            </a:r>
            <a:r>
              <a:rPr lang="lv-LV" dirty="0"/>
              <a:t> no ekrāna.</a:t>
            </a:r>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 </a:t>
            </a:r>
            <a:r>
              <a:rPr lang="lv-LV" b="1" dirty="0"/>
              <a:t>Tehnoloģiju un aprīkojuma pielāgošanai</a:t>
            </a:r>
            <a:r>
              <a:rPr lang="lv-LV" dirty="0"/>
              <a:t> sākumā pietiek ar </a:t>
            </a:r>
            <a:r>
              <a:rPr lang="lv-LV" dirty="0" err="1"/>
              <a:t>wekameru</a:t>
            </a:r>
            <a:r>
              <a:rPr lang="lv-LV" dirty="0"/>
              <a:t>, vai pat portatīvajā datorā iebūvēto kameru, lielu displeju ar skaļruņiem.</a:t>
            </a:r>
          </a:p>
          <a:p>
            <a:endParaRPr lang="lv-LV" dirty="0"/>
          </a:p>
        </p:txBody>
      </p:sp>
      <p:sp>
        <p:nvSpPr>
          <p:cNvPr id="4" name="Slide Number Placeholder 3"/>
          <p:cNvSpPr>
            <a:spLocks noGrp="1"/>
          </p:cNvSpPr>
          <p:nvPr>
            <p:ph type="sldNum" sz="quarter" idx="10"/>
          </p:nvPr>
        </p:nvSpPr>
        <p:spPr/>
        <p:txBody>
          <a:bodyPr/>
          <a:lstStyle/>
          <a:p>
            <a:fld id="{D20571E8-0757-4D85-8AD0-8860E1D613A5}" type="slidenum">
              <a:rPr lang="lv-LV" smtClean="0"/>
              <a:pPr/>
              <a:t>5</a:t>
            </a:fld>
            <a:endParaRPr lang="lv-LV"/>
          </a:p>
        </p:txBody>
      </p:sp>
    </p:spTree>
    <p:extLst>
      <p:ext uri="{BB962C8B-B14F-4D97-AF65-F5344CB8AC3E}">
        <p14:creationId xmlns:p14="http://schemas.microsoft.com/office/powerpoint/2010/main" val="3579834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err="1"/>
              <a:t>Datorkamera</a:t>
            </a:r>
            <a:r>
              <a:rPr lang="lv-LV" dirty="0"/>
              <a:t> un atbilstošas aplikācijas var nolasīt ķermeņa kustības, reaģējot uz tām  ar attēlu uz ekrāna un skaņas signāliem. Tas rosina kustību aktivitāti un  izpratni par cēloņu un seku izpausmi. Tas piemērots skolēniem ar ierobežotām kustībām, mudinot uz aktīvākām un  vairāk koordinētām kustību izpausmēm. </a:t>
            </a:r>
          </a:p>
          <a:p>
            <a:endParaRPr lang="lv-LV" dirty="0"/>
          </a:p>
        </p:txBody>
      </p:sp>
      <p:sp>
        <p:nvSpPr>
          <p:cNvPr id="4" name="Slide Number Placeholder 3"/>
          <p:cNvSpPr>
            <a:spLocks noGrp="1"/>
          </p:cNvSpPr>
          <p:nvPr>
            <p:ph type="sldNum" sz="quarter" idx="10"/>
          </p:nvPr>
        </p:nvSpPr>
        <p:spPr/>
        <p:txBody>
          <a:bodyPr/>
          <a:lstStyle/>
          <a:p>
            <a:fld id="{D20571E8-0757-4D85-8AD0-8860E1D613A5}" type="slidenum">
              <a:rPr lang="lv-LV" smtClean="0"/>
              <a:pPr/>
              <a:t>6</a:t>
            </a:fld>
            <a:endParaRPr lang="lv-LV"/>
          </a:p>
        </p:txBody>
      </p:sp>
    </p:spTree>
    <p:extLst>
      <p:ext uri="{BB962C8B-B14F-4D97-AF65-F5344CB8AC3E}">
        <p14:creationId xmlns:p14="http://schemas.microsoft.com/office/powerpoint/2010/main" val="2833496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Šīs attēls demonstrē aplikāciju kur kursors ir piesaistīts galvas kustībām. Var regulēt kustību jūtību. Galvas kustības izraisa kursora pārvietošanos un aplikācija reaģē ar muzikāliem skaņas efektiem. Aplikācijas </a:t>
            </a:r>
            <a:r>
              <a:rPr lang="lv-LV" dirty="0" err="1"/>
              <a:t>Experiments</a:t>
            </a:r>
            <a:r>
              <a:rPr lang="lv-LV" dirty="0"/>
              <a:t> </a:t>
            </a:r>
            <a:r>
              <a:rPr lang="lv-LV" dirty="0" err="1"/>
              <a:t>with</a:t>
            </a:r>
            <a:r>
              <a:rPr lang="lv-LV" dirty="0"/>
              <a:t> </a:t>
            </a:r>
            <a:r>
              <a:rPr lang="lv-LV" dirty="0" err="1"/>
              <a:t>google</a:t>
            </a:r>
            <a:r>
              <a:rPr lang="lv-LV" dirty="0"/>
              <a:t> ir internetā bāzētas un izmantojamas bez papildus maksas.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Nākošais solis un dažreiz milzīgs ir acu kustību vadītas iekārtas izmantošana, lai  izglītojamais vadītu datoru ar skatienu. </a:t>
            </a:r>
          </a:p>
          <a:p>
            <a:endParaRPr lang="lv-LV" dirty="0"/>
          </a:p>
        </p:txBody>
      </p:sp>
      <p:sp>
        <p:nvSpPr>
          <p:cNvPr id="4" name="Slide Number Placeholder 3"/>
          <p:cNvSpPr>
            <a:spLocks noGrp="1"/>
          </p:cNvSpPr>
          <p:nvPr>
            <p:ph type="sldNum" sz="quarter" idx="10"/>
          </p:nvPr>
        </p:nvSpPr>
        <p:spPr/>
        <p:txBody>
          <a:bodyPr/>
          <a:lstStyle/>
          <a:p>
            <a:fld id="{D20571E8-0757-4D85-8AD0-8860E1D613A5}" type="slidenum">
              <a:rPr lang="lv-LV" smtClean="0"/>
              <a:pPr/>
              <a:t>7</a:t>
            </a:fld>
            <a:endParaRPr lang="lv-LV"/>
          </a:p>
        </p:txBody>
      </p:sp>
    </p:spTree>
    <p:extLst>
      <p:ext uri="{BB962C8B-B14F-4D97-AF65-F5344CB8AC3E}">
        <p14:creationId xmlns:p14="http://schemas.microsoft.com/office/powerpoint/2010/main" val="343137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lv-LV" dirty="0"/>
          </a:p>
          <a:p>
            <a:r>
              <a:rPr lang="lv-LV" b="1" dirty="0"/>
              <a:t>Bezvadu kursorsvira ar viegli satveramu uzgali bumbas formā. To var vienkārši vadīt ar rokas vai pat ar zoda pieskārienu.</a:t>
            </a:r>
          </a:p>
          <a:p>
            <a:br>
              <a:rPr lang="lv-LV" dirty="0"/>
            </a:br>
            <a:r>
              <a:rPr lang="lv-LV" dirty="0"/>
              <a:t>🔹 Nodrošina iespēju </a:t>
            </a:r>
            <a:r>
              <a:rPr lang="lv-LV" b="1" dirty="0"/>
              <a:t>vienkārši kontrolēt ekrāna elementus </a:t>
            </a:r>
            <a:r>
              <a:rPr lang="lv-LV" dirty="0"/>
              <a:t>bērniem, kuriem </a:t>
            </a:r>
            <a:r>
              <a:rPr lang="lv-LV" b="1" dirty="0"/>
              <a:t>grūti izmantot parasto </a:t>
            </a:r>
            <a:r>
              <a:rPr lang="lv-LV" b="1" dirty="0" err="1"/>
              <a:t>datorpeli</a:t>
            </a:r>
            <a:r>
              <a:rPr lang="lv-LV" dirty="0"/>
              <a:t>,.</a:t>
            </a:r>
            <a:br>
              <a:rPr lang="lv-LV" dirty="0"/>
            </a:br>
            <a:r>
              <a:rPr lang="lv-LV" dirty="0"/>
              <a:t>🔹 </a:t>
            </a:r>
            <a:r>
              <a:rPr lang="lv-LV" b="1" dirty="0"/>
              <a:t>Stimulē roku muskuļu darbību</a:t>
            </a:r>
            <a:r>
              <a:rPr lang="lv-LV" dirty="0"/>
              <a:t> un attīsta </a:t>
            </a:r>
            <a:r>
              <a:rPr lang="lv-LV" b="1" dirty="0" err="1"/>
              <a:t>motoro</a:t>
            </a:r>
            <a:r>
              <a:rPr lang="lv-LV" b="1" dirty="0"/>
              <a:t> kontroli</a:t>
            </a:r>
            <a:r>
              <a:rPr lang="lv-LV" dirty="0"/>
              <a:t>.</a:t>
            </a:r>
            <a:br>
              <a:rPr lang="lv-LV" dirty="0"/>
            </a:br>
            <a:r>
              <a:rPr lang="lv-LV" dirty="0"/>
              <a:t>🔹 Var piemērot izglītojamiem ar  </a:t>
            </a:r>
            <a:r>
              <a:rPr lang="lv-LV" b="1" dirty="0"/>
              <a:t>vāju muskuļu kontroli</a:t>
            </a:r>
          </a:p>
          <a:p>
            <a:r>
              <a:rPr lang="lv-LV" dirty="0"/>
              <a:t>✅ var v</a:t>
            </a:r>
            <a:r>
              <a:rPr lang="lv-LV" b="1" dirty="0"/>
              <a:t>adīt ekrāna kursoru</a:t>
            </a:r>
            <a:r>
              <a:rPr lang="lv-LV" dirty="0"/>
              <a:t>, lai izvēlētos simbolus vai objektus, tos satvertu un pārvietotu.</a:t>
            </a:r>
            <a:br>
              <a:rPr lang="lv-LV" dirty="0"/>
            </a:br>
            <a:r>
              <a:rPr lang="lv-LV" dirty="0"/>
              <a:t>✅ </a:t>
            </a:r>
            <a:r>
              <a:rPr lang="lv-LV" b="1" dirty="0"/>
              <a:t>Spēlēt spēles</a:t>
            </a:r>
            <a:r>
              <a:rPr lang="lv-LV" dirty="0"/>
              <a:t>, kur nepieciešama </a:t>
            </a:r>
            <a:r>
              <a:rPr lang="lv-LV" b="1" dirty="0"/>
              <a:t>precīza kursora pozicionēšana </a:t>
            </a:r>
            <a:r>
              <a:rPr lang="lv-LV" dirty="0"/>
              <a:t>(</a:t>
            </a:r>
            <a:r>
              <a:rPr lang="lv-LV" dirty="0" err="1"/>
              <a:t>puzles</a:t>
            </a:r>
            <a:r>
              <a:rPr lang="lv-LV" dirty="0"/>
              <a:t> elementu sakārtošana, simbolu izvēle).</a:t>
            </a:r>
          </a:p>
          <a:p>
            <a:endParaRPr lang="lv-LV" dirty="0"/>
          </a:p>
          <a:p>
            <a:r>
              <a:rPr lang="lv-LV" b="1" dirty="0"/>
              <a:t>Bezvadu pogas ar peles klikšķa funkciju un ne tikai, funkcijas ir maināmas.</a:t>
            </a:r>
          </a:p>
          <a:p>
            <a:br>
              <a:rPr lang="lv-LV" dirty="0"/>
            </a:br>
            <a:r>
              <a:rPr lang="lv-LV" dirty="0"/>
              <a:t>🔹 Ļauj bērniem, kuriem ir </a:t>
            </a:r>
            <a:r>
              <a:rPr lang="lv-LV" b="1" dirty="0"/>
              <a:t>ierobežotas </a:t>
            </a:r>
            <a:r>
              <a:rPr lang="lv-LV" b="1" dirty="0" err="1"/>
              <a:t>motorās</a:t>
            </a:r>
            <a:r>
              <a:rPr lang="lv-LV" b="1" dirty="0"/>
              <a:t> prasmes</a:t>
            </a:r>
            <a:r>
              <a:rPr lang="lv-LV" dirty="0"/>
              <a:t>, </a:t>
            </a:r>
            <a:r>
              <a:rPr lang="lv-LV" b="1" dirty="0"/>
              <a:t>vadīt datoru vienkārši nospiežot pogu</a:t>
            </a:r>
            <a:r>
              <a:rPr lang="lv-LV" dirty="0"/>
              <a:t>.</a:t>
            </a:r>
            <a:br>
              <a:rPr lang="lv-LV" dirty="0"/>
            </a:br>
            <a:r>
              <a:rPr lang="lv-LV" dirty="0"/>
              <a:t>🔹 </a:t>
            </a:r>
            <a:r>
              <a:rPr lang="lv-LV" b="1" dirty="0"/>
              <a:t>Palielina varbūtību veikt </a:t>
            </a:r>
            <a:r>
              <a:rPr lang="lv-LV" dirty="0"/>
              <a:t> klikšķi, to var izpildīt </a:t>
            </a:r>
            <a:r>
              <a:rPr lang="lv-LV" dirty="0" err="1"/>
              <a:t>izpildīt</a:t>
            </a:r>
            <a:r>
              <a:rPr lang="lv-LV" dirty="0"/>
              <a:t> bez precīzām kustībām.</a:t>
            </a:r>
            <a:br>
              <a:rPr lang="lv-LV" dirty="0"/>
            </a:br>
            <a:r>
              <a:rPr lang="lv-LV" dirty="0"/>
              <a:t>🔹 Īpaši noderīga bērniem ar </a:t>
            </a:r>
            <a:r>
              <a:rPr lang="lv-LV" b="1" dirty="0"/>
              <a:t>cerebrālo trieku vai muskuļu vājumu</a:t>
            </a:r>
            <a:r>
              <a:rPr lang="lv-LV" dirty="0"/>
              <a:t>.</a:t>
            </a:r>
          </a:p>
          <a:p>
            <a:br>
              <a:rPr lang="lv-LV" dirty="0"/>
            </a:br>
            <a:r>
              <a:rPr lang="lv-LV" dirty="0"/>
              <a:t>✅ Var Izmantot m</a:t>
            </a:r>
            <a:r>
              <a:rPr lang="lv-LV" b="1" dirty="0"/>
              <a:t>ūzikas un ritma spēles</a:t>
            </a:r>
            <a:r>
              <a:rPr lang="lv-LV" dirty="0"/>
              <a:t> – kurās nospiežot pogu, izraisa noteiktu skaņu vai ritmu, kas palīdz attīstīt </a:t>
            </a:r>
            <a:r>
              <a:rPr lang="lv-LV" b="1" dirty="0"/>
              <a:t>komunikācijas un reakcijas spējas</a:t>
            </a:r>
            <a:r>
              <a:rPr lang="lv-LV" dirty="0"/>
              <a:t>.</a:t>
            </a:r>
          </a:p>
          <a:p>
            <a:endParaRPr lang="lv-LV" dirty="0"/>
          </a:p>
          <a:p>
            <a:r>
              <a:rPr lang="lv-LV" dirty="0"/>
              <a:t>Iegādātas pie Anglijas </a:t>
            </a:r>
            <a:r>
              <a:rPr lang="lv-LV" dirty="0" err="1"/>
              <a:t>Inclusive</a:t>
            </a:r>
            <a:r>
              <a:rPr lang="lv-LV" dirty="0"/>
              <a:t> Technologies., 14 gadu darbība, mainītas tikai baterijas. Ir kritušas, ripojušas. Izturība ir svarīga.</a:t>
            </a:r>
          </a:p>
          <a:p>
            <a:endParaRPr lang="lv-LV" dirty="0"/>
          </a:p>
          <a:p>
            <a:r>
              <a:rPr lang="lv-LV" dirty="0" err="1"/>
              <a:t>Help</a:t>
            </a:r>
            <a:r>
              <a:rPr lang="lv-LV" dirty="0"/>
              <a:t> </a:t>
            </a:r>
            <a:r>
              <a:rPr lang="lv-LV" dirty="0" err="1"/>
              <a:t>kids</a:t>
            </a:r>
            <a:r>
              <a:rPr lang="lv-LV" dirty="0"/>
              <a:t> </a:t>
            </a:r>
            <a:r>
              <a:rPr lang="lv-LV" dirty="0" err="1"/>
              <a:t>learn</a:t>
            </a:r>
            <a:r>
              <a:rPr lang="lv-LV" dirty="0"/>
              <a:t>  </a:t>
            </a:r>
          </a:p>
          <a:p>
            <a:endParaRPr lang="lv-LV"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p>
          <a:p>
            <a:endParaRPr lang="lv-LV" dirty="0"/>
          </a:p>
        </p:txBody>
      </p:sp>
      <p:sp>
        <p:nvSpPr>
          <p:cNvPr id="4" name="Slide Number Placeholder 3"/>
          <p:cNvSpPr>
            <a:spLocks noGrp="1"/>
          </p:cNvSpPr>
          <p:nvPr>
            <p:ph type="sldNum" sz="quarter" idx="10"/>
          </p:nvPr>
        </p:nvSpPr>
        <p:spPr/>
        <p:txBody>
          <a:bodyPr/>
          <a:lstStyle/>
          <a:p>
            <a:fld id="{D20571E8-0757-4D85-8AD0-8860E1D613A5}" type="slidenum">
              <a:rPr lang="lv-LV" smtClean="0"/>
              <a:pPr/>
              <a:t>8</a:t>
            </a:fld>
            <a:endParaRPr lang="lv-LV"/>
          </a:p>
        </p:txBody>
      </p:sp>
    </p:spTree>
    <p:extLst>
      <p:ext uri="{BB962C8B-B14F-4D97-AF65-F5344CB8AC3E}">
        <p14:creationId xmlns:p14="http://schemas.microsoft.com/office/powerpoint/2010/main" val="1745397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Parasti strādājot  ar  datoru un veicot  klikšķi vai pieskārienu ekrānam,, aplikācijas reaģē ar skaņu, vai kustību, vai abiem. Izglītojamie, pieskaroties objektam, saņem </a:t>
            </a:r>
            <a:r>
              <a:rPr lang="lv-LV" b="1" dirty="0"/>
              <a:t>skaņas atgriezenisko saiti</a:t>
            </a:r>
            <a:r>
              <a:rPr lang="lv-LV" dirty="0"/>
              <a:t>, kas palīdz viņiem saprast komunikācijas sekas. S</a:t>
            </a:r>
            <a:r>
              <a:rPr lang="lv-LV" b="1" dirty="0"/>
              <a:t>aikne starp darbību un reakciju</a:t>
            </a:r>
            <a:r>
              <a:rPr lang="lv-LV" dirty="0"/>
              <a:t>, stiprina </a:t>
            </a:r>
            <a:r>
              <a:rPr lang="lv-LV" b="1" dirty="0"/>
              <a:t>izpratni par cēloņsakarībām</a:t>
            </a:r>
            <a:r>
              <a:rPr lang="lv-LV"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 Ir arī aplikācijas kur iespējams izmantot   datora mikrofonu skaņas </a:t>
            </a:r>
            <a:r>
              <a:rPr lang="lv-LV" dirty="0" err="1"/>
              <a:t>vizualizācijai</a:t>
            </a:r>
            <a:r>
              <a:rPr lang="lv-LV" dirty="0"/>
              <a:t>. Aplikācijas var reaģē arī uz vienkāršu plaukstu sasišanu vai kādu izteiktu skaņu. Aplikācijas reaģē uz skaņas intensitāti. </a:t>
            </a:r>
            <a:r>
              <a:rPr lang="lv-LV" b="1" dirty="0"/>
              <a:t>To var izmantot kā runas aktivizēšanas vingrinājumu un arī trokšņa kontroli.</a:t>
            </a:r>
            <a:endParaRPr lang="lv-LV" dirty="0"/>
          </a:p>
        </p:txBody>
      </p:sp>
      <p:sp>
        <p:nvSpPr>
          <p:cNvPr id="4" name="Slide Number Placeholder 3"/>
          <p:cNvSpPr>
            <a:spLocks noGrp="1"/>
          </p:cNvSpPr>
          <p:nvPr>
            <p:ph type="sldNum" sz="quarter" idx="10"/>
          </p:nvPr>
        </p:nvSpPr>
        <p:spPr/>
        <p:txBody>
          <a:bodyPr/>
          <a:lstStyle/>
          <a:p>
            <a:fld id="{D20571E8-0757-4D85-8AD0-8860E1D613A5}" type="slidenum">
              <a:rPr lang="lv-LV" smtClean="0"/>
              <a:pPr/>
              <a:t>9</a:t>
            </a:fld>
            <a:endParaRPr lang="lv-LV"/>
          </a:p>
        </p:txBody>
      </p:sp>
    </p:spTree>
    <p:extLst>
      <p:ext uri="{BB962C8B-B14F-4D97-AF65-F5344CB8AC3E}">
        <p14:creationId xmlns:p14="http://schemas.microsoft.com/office/powerpoint/2010/main" val="1769720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lv-LV"/>
          </a:p>
        </p:txBody>
      </p:sp>
      <p:sp>
        <p:nvSpPr>
          <p:cNvPr id="4" name="Date Placeholder 3"/>
          <p:cNvSpPr>
            <a:spLocks noGrp="1"/>
          </p:cNvSpPr>
          <p:nvPr>
            <p:ph type="dt" sz="half" idx="10"/>
          </p:nvPr>
        </p:nvSpPr>
        <p:spPr/>
        <p:txBody>
          <a:bodyPr/>
          <a:lstStyle/>
          <a:p>
            <a:fld id="{1D8BD707-D9CF-40AE-B4C6-C98DA3205C09}" type="datetimeFigureOut">
              <a:rPr lang="en-US" smtClean="0"/>
              <a:pPr/>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1D8BD707-D9CF-40AE-B4C6-C98DA3205C09}" type="datetimeFigureOut">
              <a:rPr lang="en-US" smtClean="0"/>
              <a:pPr/>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1D8BD707-D9CF-40AE-B4C6-C98DA3205C09}" type="datetimeFigureOut">
              <a:rPr lang="en-US" smtClean="0"/>
              <a:pPr/>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1D8BD707-D9CF-40AE-B4C6-C98DA3205C09}" type="datetimeFigureOut">
              <a:rPr lang="en-US" smtClean="0"/>
              <a:pPr/>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fld id="{1D8BD707-D9CF-40AE-B4C6-C98DA3205C09}" type="datetimeFigureOut">
              <a:rPr lang="en-US" smtClean="0"/>
              <a:pPr/>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1D8BD707-D9CF-40AE-B4C6-C98DA3205C09}" type="datetimeFigureOut">
              <a:rPr lang="en-US" smtClean="0"/>
              <a:pPr/>
              <a:t>3/31/2025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1D8BD707-D9CF-40AE-B4C6-C98DA3205C09}" type="datetimeFigureOut">
              <a:rPr lang="en-US" smtClean="0"/>
              <a:pPr/>
              <a:t>3/31/2025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experiments.withgoogle.com/" TargetMode="Externa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4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85773" y="905319"/>
            <a:ext cx="8172451" cy="1761383"/>
          </a:xfrm>
        </p:spPr>
        <p:txBody>
          <a:bodyPr anchor="b">
            <a:normAutofit fontScale="90000"/>
          </a:bodyPr>
          <a:lstStyle/>
          <a:p>
            <a:pPr>
              <a:lnSpc>
                <a:spcPct val="90000"/>
              </a:lnSpc>
            </a:pPr>
            <a:br>
              <a:rPr lang="lv-LV" sz="4000" b="1" dirty="0">
                <a:solidFill>
                  <a:srgbClr val="002060"/>
                </a:solidFill>
                <a:latin typeface="Balloon XBd TL" pitchFamily="66" charset="0"/>
              </a:rPr>
            </a:br>
            <a:br>
              <a:rPr lang="lv-LV" sz="4000" b="1" dirty="0">
                <a:solidFill>
                  <a:srgbClr val="002060"/>
                </a:solidFill>
                <a:latin typeface="Balloon XBd TL" pitchFamily="66" charset="0"/>
              </a:rPr>
            </a:br>
            <a:br>
              <a:rPr lang="lv-LV" sz="4000" b="1" dirty="0">
                <a:solidFill>
                  <a:srgbClr val="002060"/>
                </a:solidFill>
                <a:latin typeface="Balloon XBd TL" pitchFamily="66" charset="0"/>
              </a:rPr>
            </a:br>
            <a:br>
              <a:rPr lang="lv-LV" sz="4000" b="1" dirty="0">
                <a:solidFill>
                  <a:srgbClr val="002060"/>
                </a:solidFill>
                <a:latin typeface="Balloon XBd TL" pitchFamily="66" charset="0"/>
              </a:rPr>
            </a:br>
            <a:br>
              <a:rPr lang="lv-LV" sz="4000" b="1" dirty="0">
                <a:solidFill>
                  <a:srgbClr val="002060"/>
                </a:solidFill>
                <a:latin typeface="Balloon XBd TL" pitchFamily="66" charset="0"/>
              </a:rPr>
            </a:br>
            <a:br>
              <a:rPr lang="lv-LV" sz="4000" b="1" dirty="0">
                <a:solidFill>
                  <a:srgbClr val="002060"/>
                </a:solidFill>
                <a:latin typeface="Balloon XBd TL" pitchFamily="66" charset="0"/>
              </a:rPr>
            </a:br>
            <a:br>
              <a:rPr lang="lv-LV" sz="4000" b="1" dirty="0">
                <a:solidFill>
                  <a:srgbClr val="002060"/>
                </a:solidFill>
                <a:latin typeface="Balloon XBd TL" pitchFamily="66" charset="0"/>
              </a:rPr>
            </a:br>
            <a:br>
              <a:rPr lang="lv-LV" sz="4000" b="1" dirty="0">
                <a:solidFill>
                  <a:srgbClr val="002060"/>
                </a:solidFill>
                <a:latin typeface="Balloon XBd TL" pitchFamily="66" charset="0"/>
              </a:rPr>
            </a:br>
            <a:br>
              <a:rPr lang="lv-LV" sz="4000" b="1" dirty="0">
                <a:solidFill>
                  <a:srgbClr val="002060"/>
                </a:solidFill>
                <a:latin typeface="Balloon XBd TL" pitchFamily="66" charset="0"/>
              </a:rPr>
            </a:br>
            <a:br>
              <a:rPr lang="lv-LV" sz="4000" b="1" dirty="0">
                <a:solidFill>
                  <a:srgbClr val="002060"/>
                </a:solidFill>
                <a:latin typeface="Balloon XBd TL" pitchFamily="66" charset="0"/>
              </a:rPr>
            </a:br>
            <a:br>
              <a:rPr lang="lv-LV" sz="4000" b="1" dirty="0">
                <a:solidFill>
                  <a:srgbClr val="002060"/>
                </a:solidFill>
                <a:latin typeface="Balloon XBd TL" pitchFamily="66" charset="0"/>
              </a:rPr>
            </a:br>
            <a:br>
              <a:rPr lang="lv-LV" sz="4000" b="1" dirty="0">
                <a:solidFill>
                  <a:srgbClr val="002060"/>
                </a:solidFill>
                <a:latin typeface="Balloon XBd TL" pitchFamily="66" charset="0"/>
              </a:rPr>
            </a:br>
            <a:br>
              <a:rPr lang="lv-LV" sz="4000" b="1" dirty="0">
                <a:solidFill>
                  <a:srgbClr val="002060"/>
                </a:solidFill>
                <a:latin typeface="Balloon XBd TL" pitchFamily="66" charset="0"/>
              </a:rPr>
            </a:br>
            <a:br>
              <a:rPr lang="lv-LV" sz="4000" b="1" dirty="0">
                <a:solidFill>
                  <a:srgbClr val="002060"/>
                </a:solidFill>
                <a:latin typeface="Balloon XBd TL" pitchFamily="66" charset="0"/>
              </a:rPr>
            </a:br>
            <a:br>
              <a:rPr lang="lv-LV" sz="4000" b="1" dirty="0">
                <a:solidFill>
                  <a:srgbClr val="002060"/>
                </a:solidFill>
                <a:latin typeface="Balloon XBd TL" pitchFamily="66" charset="0"/>
              </a:rPr>
            </a:br>
            <a:br>
              <a:rPr lang="lv-LV" sz="4000" b="1" dirty="0">
                <a:solidFill>
                  <a:srgbClr val="002060"/>
                </a:solidFill>
                <a:latin typeface="Balloon XBd TL" pitchFamily="66" charset="0"/>
              </a:rPr>
            </a:br>
            <a:br>
              <a:rPr lang="lv-LV" sz="4000" b="1" dirty="0">
                <a:solidFill>
                  <a:srgbClr val="002060"/>
                </a:solidFill>
                <a:latin typeface="Balloon XBd TL" pitchFamily="66" charset="0"/>
              </a:rPr>
            </a:br>
            <a:br>
              <a:rPr lang="lv-LV" sz="4000" b="1" dirty="0">
                <a:solidFill>
                  <a:srgbClr val="002060"/>
                </a:solidFill>
                <a:latin typeface="Balloon XBd TL" pitchFamily="66" charset="0"/>
              </a:rPr>
            </a:br>
            <a:br>
              <a:rPr lang="lv-LV" sz="4000" b="1" dirty="0">
                <a:solidFill>
                  <a:srgbClr val="002060"/>
                </a:solidFill>
                <a:latin typeface="Balloon XBd TL" pitchFamily="66" charset="0"/>
              </a:rPr>
            </a:br>
            <a:br>
              <a:rPr lang="lv-LV" sz="4000" b="1" dirty="0">
                <a:solidFill>
                  <a:srgbClr val="002060"/>
                </a:solidFill>
                <a:latin typeface="Balloon XBd TL" pitchFamily="66" charset="0"/>
              </a:rPr>
            </a:br>
            <a:br>
              <a:rPr lang="lv-LV" sz="4000" b="1" dirty="0">
                <a:solidFill>
                  <a:srgbClr val="002060"/>
                </a:solidFill>
                <a:latin typeface="Balloon XBd TL" pitchFamily="66" charset="0"/>
              </a:rPr>
            </a:br>
            <a:br>
              <a:rPr lang="lv-LV" sz="4000" b="1" dirty="0">
                <a:solidFill>
                  <a:srgbClr val="002060"/>
                </a:solidFill>
                <a:latin typeface="Balloon XBd TL" pitchFamily="66" charset="0"/>
              </a:rPr>
            </a:br>
            <a:br>
              <a:rPr lang="lv-LV" sz="4000" b="1" dirty="0">
                <a:solidFill>
                  <a:srgbClr val="002060"/>
                </a:solidFill>
                <a:latin typeface="Balloon XBd TL" pitchFamily="66" charset="0"/>
              </a:rPr>
            </a:br>
            <a:br>
              <a:rPr lang="lv-LV" sz="4000" b="1" dirty="0">
                <a:solidFill>
                  <a:srgbClr val="002060"/>
                </a:solidFill>
                <a:latin typeface="Balloon XBd TL" pitchFamily="66" charset="0"/>
              </a:rPr>
            </a:br>
            <a:br>
              <a:rPr lang="lv-LV" sz="3600" b="1" dirty="0">
                <a:solidFill>
                  <a:srgbClr val="002060"/>
                </a:solidFill>
                <a:latin typeface="Balloon XBd TL" pitchFamily="66" charset="0"/>
              </a:rPr>
            </a:br>
            <a:br>
              <a:rPr lang="lv-LV" sz="3600" b="1" dirty="0">
                <a:solidFill>
                  <a:srgbClr val="002060"/>
                </a:solidFill>
                <a:latin typeface="Balloon XBd TL" pitchFamily="66" charset="0"/>
              </a:rPr>
            </a:br>
            <a:br>
              <a:rPr lang="lv-LV" sz="3600" b="1" dirty="0">
                <a:solidFill>
                  <a:srgbClr val="002060"/>
                </a:solidFill>
                <a:latin typeface="Balloon XBd TL" pitchFamily="66" charset="0"/>
              </a:rPr>
            </a:br>
            <a:br>
              <a:rPr lang="lv-LV" sz="3600" b="1" dirty="0">
                <a:solidFill>
                  <a:srgbClr val="002060"/>
                </a:solidFill>
                <a:latin typeface="Balloon XBd TL" pitchFamily="66" charset="0"/>
              </a:rPr>
            </a:br>
            <a:br>
              <a:rPr lang="lv-LV" sz="3600" b="1" dirty="0">
                <a:solidFill>
                  <a:srgbClr val="002060"/>
                </a:solidFill>
                <a:latin typeface="Balloon XBd TL" pitchFamily="66" charset="0"/>
              </a:rPr>
            </a:br>
            <a:br>
              <a:rPr lang="lv-LV" sz="3600" b="1" dirty="0">
                <a:solidFill>
                  <a:srgbClr val="002060"/>
                </a:solidFill>
                <a:latin typeface="Balloon XBd TL" pitchFamily="66" charset="0"/>
              </a:rPr>
            </a:br>
            <a:br>
              <a:rPr lang="lv-LV" sz="3600" b="1" dirty="0">
                <a:solidFill>
                  <a:srgbClr val="002060"/>
                </a:solidFill>
                <a:latin typeface="Balloon XBd TL" pitchFamily="66" charset="0"/>
              </a:rPr>
            </a:br>
            <a:br>
              <a:rPr lang="lv-LV" sz="3600" b="1" dirty="0">
                <a:solidFill>
                  <a:srgbClr val="002060"/>
                </a:solidFill>
                <a:latin typeface="Balloon XBd TL" pitchFamily="66" charset="0"/>
              </a:rPr>
            </a:br>
            <a:br>
              <a:rPr lang="lv-LV" sz="3600" b="1" dirty="0">
                <a:solidFill>
                  <a:srgbClr val="002060"/>
                </a:solidFill>
                <a:latin typeface="Balloon XBd TL" pitchFamily="66" charset="0"/>
              </a:rPr>
            </a:br>
            <a:br>
              <a:rPr lang="lv-LV" sz="3600" b="1" dirty="0">
                <a:solidFill>
                  <a:srgbClr val="002060"/>
                </a:solidFill>
                <a:latin typeface="Balloon XBd TL" pitchFamily="66" charset="0"/>
              </a:rPr>
            </a:br>
            <a:br>
              <a:rPr lang="lv-LV" sz="3600" b="1" dirty="0">
                <a:solidFill>
                  <a:srgbClr val="002060"/>
                </a:solidFill>
                <a:latin typeface="Balloon XBd TL" pitchFamily="66" charset="0"/>
              </a:rPr>
            </a:br>
            <a:br>
              <a:rPr lang="lv-LV" sz="3600" b="1" dirty="0">
                <a:solidFill>
                  <a:srgbClr val="002060"/>
                </a:solidFill>
                <a:latin typeface="Balloon XBd TL" pitchFamily="66" charset="0"/>
              </a:rPr>
            </a:br>
            <a:br>
              <a:rPr lang="lv-LV" sz="3600" b="1" dirty="0">
                <a:solidFill>
                  <a:srgbClr val="002060"/>
                </a:solidFill>
                <a:latin typeface="Balloon XBd TL" pitchFamily="66" charset="0"/>
              </a:rPr>
            </a:br>
            <a:br>
              <a:rPr lang="lv-LV" sz="3600" b="1" dirty="0">
                <a:solidFill>
                  <a:srgbClr val="002060"/>
                </a:solidFill>
                <a:latin typeface="Balloon XBd TL" pitchFamily="66" charset="0"/>
              </a:rPr>
            </a:br>
            <a:br>
              <a:rPr lang="lv-LV" sz="3600" b="1" dirty="0">
                <a:solidFill>
                  <a:srgbClr val="002060"/>
                </a:solidFill>
                <a:latin typeface="Balloon XBd TL" pitchFamily="66" charset="0"/>
              </a:rPr>
            </a:br>
            <a:br>
              <a:rPr lang="lv-LV" sz="3600" b="1" dirty="0">
                <a:solidFill>
                  <a:srgbClr val="002060"/>
                </a:solidFill>
                <a:latin typeface="Balloon XBd TL" pitchFamily="66" charset="0"/>
              </a:rPr>
            </a:br>
            <a:br>
              <a:rPr lang="lv-LV" sz="3600" b="1" dirty="0">
                <a:solidFill>
                  <a:srgbClr val="002060"/>
                </a:solidFill>
                <a:latin typeface="Balloon XBd TL" pitchFamily="66" charset="0"/>
              </a:rPr>
            </a:br>
            <a:br>
              <a:rPr lang="lv-LV" sz="4000" b="1" dirty="0">
                <a:solidFill>
                  <a:srgbClr val="002060"/>
                </a:solidFill>
                <a:latin typeface="Balloon XBd TL" pitchFamily="66" charset="0"/>
              </a:rPr>
            </a:br>
            <a:br>
              <a:rPr lang="lv-LV" sz="3600" b="1" dirty="0">
                <a:solidFill>
                  <a:srgbClr val="002060"/>
                </a:solidFill>
                <a:latin typeface="+mn-lt"/>
              </a:rPr>
            </a:br>
            <a:br>
              <a:rPr lang="lv-LV" sz="3600" b="1" dirty="0">
                <a:solidFill>
                  <a:srgbClr val="002060"/>
                </a:solidFill>
                <a:latin typeface="+mn-lt"/>
              </a:rPr>
            </a:br>
            <a:br>
              <a:rPr lang="lv-LV" sz="3600" b="1" dirty="0">
                <a:solidFill>
                  <a:srgbClr val="002060"/>
                </a:solidFill>
                <a:latin typeface="+mn-lt"/>
              </a:rPr>
            </a:br>
            <a:br>
              <a:rPr lang="lv-LV" sz="3600" b="1" dirty="0">
                <a:solidFill>
                  <a:srgbClr val="002060"/>
                </a:solidFill>
                <a:latin typeface="Balloon XBd TL" pitchFamily="66" charset="0"/>
              </a:rPr>
            </a:br>
            <a:br>
              <a:rPr lang="lv-LV" sz="3600" b="1" dirty="0">
                <a:latin typeface="Arial" panose="020B0604020202020204" pitchFamily="34" charset="0"/>
                <a:cs typeface="Arial" panose="020B0604020202020204" pitchFamily="34" charset="0"/>
              </a:rPr>
            </a:br>
            <a:br>
              <a:rPr lang="lv-LV" sz="3600" b="1" dirty="0">
                <a:latin typeface="Arial" panose="020B0604020202020204" pitchFamily="34" charset="0"/>
                <a:cs typeface="Arial" panose="020B0604020202020204" pitchFamily="34" charset="0"/>
              </a:rPr>
            </a:br>
            <a:br>
              <a:rPr lang="lv-LV" sz="3600" b="1" dirty="0">
                <a:latin typeface="Arial" panose="020B0604020202020204" pitchFamily="34" charset="0"/>
                <a:cs typeface="Arial" panose="020B0604020202020204" pitchFamily="34" charset="0"/>
              </a:rPr>
            </a:br>
            <a:br>
              <a:rPr lang="lv-LV" sz="1400" dirty="0">
                <a:latin typeface="Balloon XBd TL" pitchFamily="66" charset="0"/>
              </a:rPr>
            </a:br>
            <a:br>
              <a:rPr lang="lv-LV" sz="1400" dirty="0">
                <a:latin typeface="Balloon XBd TL" pitchFamily="66" charset="0"/>
              </a:rPr>
            </a:br>
            <a:endParaRPr lang="lv-LV" sz="1400" dirty="0">
              <a:latin typeface="Balloon XBd TL" pitchFamily="66" charset="0"/>
            </a:endParaRPr>
          </a:p>
        </p:txBody>
      </p:sp>
      <p:sp>
        <p:nvSpPr>
          <p:cNvPr id="57" name="Rectangle 48">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9144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0">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022220"/>
            <a:ext cx="611504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2">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9190104"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217073" y="4975924"/>
            <a:ext cx="8839200" cy="1729676"/>
          </a:xfrm>
        </p:spPr>
        <p:txBody>
          <a:bodyPr anchor="t">
            <a:normAutofit fontScale="25000" lnSpcReduction="20000"/>
          </a:bodyPr>
          <a:lstStyle/>
          <a:p>
            <a:pPr algn="r"/>
            <a:r>
              <a:rPr lang="lv-LV" sz="9600" dirty="0">
                <a:solidFill>
                  <a:srgbClr val="FFFFFF"/>
                </a:solidFill>
                <a:latin typeface="Tahoma" panose="020B0604030504040204" pitchFamily="34" charset="0"/>
                <a:ea typeface="Tahoma" panose="020B0604030504040204" pitchFamily="34" charset="0"/>
                <a:cs typeface="Tahoma" panose="020B0604030504040204" pitchFamily="34" charset="0"/>
              </a:rPr>
              <a:t>   Ainārs Beitiks, Sarmīte </a:t>
            </a:r>
            <a:r>
              <a:rPr lang="lv-LV" sz="9600" dirty="0" err="1">
                <a:solidFill>
                  <a:srgbClr val="FFFFFF"/>
                </a:solidFill>
                <a:latin typeface="Tahoma" panose="020B0604030504040204" pitchFamily="34" charset="0"/>
                <a:ea typeface="Tahoma" panose="020B0604030504040204" pitchFamily="34" charset="0"/>
                <a:cs typeface="Tahoma" panose="020B0604030504040204" pitchFamily="34" charset="0"/>
              </a:rPr>
              <a:t>Žura</a:t>
            </a:r>
            <a:endParaRPr lang="lv-LV" sz="9600"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algn="r"/>
            <a:r>
              <a:rPr lang="lv-LV" sz="9600" dirty="0">
                <a:solidFill>
                  <a:srgbClr val="FFFFFF"/>
                </a:solidFill>
                <a:latin typeface="Tahoma" panose="020B0604030504040204" pitchFamily="34" charset="0"/>
                <a:ea typeface="Tahoma" panose="020B0604030504040204" pitchFamily="34" charset="0"/>
                <a:cs typeface="Tahoma" panose="020B0604030504040204" pitchFamily="34" charset="0"/>
              </a:rPr>
              <a:t>Rīgas 1. pamatskola – attīstības centrs      </a:t>
            </a:r>
          </a:p>
          <a:p>
            <a:pPr algn="r"/>
            <a:endParaRPr lang="lv-LV" sz="9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GB" sz="7200" dirty="0">
                <a:solidFill>
                  <a:schemeClr val="bg1"/>
                </a:solidFill>
                <a:latin typeface="Tahoma" panose="020B0604030504040204" pitchFamily="34" charset="0"/>
                <a:ea typeface="Tahoma" panose="020B0604030504040204" pitchFamily="34" charset="0"/>
                <a:cs typeface="Tahoma" panose="020B0604030504040204" pitchFamily="34" charset="0"/>
              </a:rPr>
              <a:t>Riga, </a:t>
            </a:r>
            <a:r>
              <a:rPr lang="lv-LV" sz="7200" dirty="0">
                <a:solidFill>
                  <a:schemeClr val="bg1"/>
                </a:solidFill>
                <a:latin typeface="Tahoma" panose="020B0604030504040204" pitchFamily="34" charset="0"/>
                <a:ea typeface="Tahoma" panose="020B0604030504040204" pitchFamily="34" charset="0"/>
                <a:cs typeface="Tahoma" panose="020B0604030504040204" pitchFamily="34" charset="0"/>
              </a:rPr>
              <a:t>2025</a:t>
            </a:r>
          </a:p>
          <a:p>
            <a:pPr algn="l"/>
            <a:endParaRPr lang="lv-LV" sz="1800" dirty="0">
              <a:solidFill>
                <a:schemeClr val="bg1"/>
              </a:solidFill>
            </a:endParaRPr>
          </a:p>
        </p:txBody>
      </p:sp>
      <p:sp>
        <p:nvSpPr>
          <p:cNvPr id="55" name="Rectangle 54">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9143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E36F9D8-425B-4CB1-A8ED-84B75FD71742}"/>
              </a:ext>
            </a:extLst>
          </p:cNvPr>
          <p:cNvPicPr>
            <a:picLocks noChangeAspect="1"/>
          </p:cNvPicPr>
          <p:nvPr/>
        </p:nvPicPr>
        <p:blipFill>
          <a:blip r:embed="rId3"/>
          <a:stretch>
            <a:fillRect/>
          </a:stretch>
        </p:blipFill>
        <p:spPr>
          <a:xfrm>
            <a:off x="152397" y="2743656"/>
            <a:ext cx="8839200" cy="1929187"/>
          </a:xfrm>
          <a:prstGeom prst="rect">
            <a:avLst/>
          </a:prstGeom>
          <a:ln>
            <a:noFill/>
          </a:ln>
          <a:effectLst>
            <a:outerShdw blurRad="190500" algn="tl" rotWithShape="0">
              <a:srgbClr val="000000">
                <a:alpha val="70000"/>
              </a:srgbClr>
            </a:outerShdw>
          </a:effectLst>
        </p:spPr>
      </p:pic>
      <p:sp>
        <p:nvSpPr>
          <p:cNvPr id="4" name="TextBox 3">
            <a:extLst>
              <a:ext uri="{FF2B5EF4-FFF2-40B4-BE49-F238E27FC236}">
                <a16:creationId xmlns:a16="http://schemas.microsoft.com/office/drawing/2014/main" id="{2AC7F56E-F01F-4D6F-9FAB-A79C5C751666}"/>
              </a:ext>
            </a:extLst>
          </p:cNvPr>
          <p:cNvSpPr txBox="1"/>
          <p:nvPr/>
        </p:nvSpPr>
        <p:spPr>
          <a:xfrm>
            <a:off x="398046" y="1276904"/>
            <a:ext cx="8172451" cy="1077218"/>
          </a:xfrm>
          <a:prstGeom prst="rect">
            <a:avLst/>
          </a:prstGeom>
          <a:noFill/>
        </p:spPr>
        <p:txBody>
          <a:bodyPr wrap="square" rtlCol="0">
            <a:spAutoFit/>
          </a:bodyPr>
          <a:lstStyle/>
          <a:p>
            <a:pPr algn="ctr"/>
            <a:r>
              <a:rPr lang="lv-LV" sz="3200" dirty="0">
                <a:latin typeface="Tahoma" panose="020B0604030504040204" pitchFamily="34" charset="0"/>
                <a:ea typeface="Tahoma" panose="020B0604030504040204" pitchFamily="34" charset="0"/>
                <a:cs typeface="Tahoma" panose="020B0604030504040204" pitchFamily="34" charset="0"/>
              </a:rPr>
              <a:t>Komunikācijas atbalsts mācību procesā</a:t>
            </a:r>
          </a:p>
          <a:p>
            <a:pPr algn="ctr"/>
            <a:endParaRPr lang="lv-LV" sz="3200" b="1" dirty="0"/>
          </a:p>
        </p:txBody>
      </p:sp>
      <p:pic>
        <p:nvPicPr>
          <p:cNvPr id="7" name="Attēls 6">
            <a:extLst>
              <a:ext uri="{FF2B5EF4-FFF2-40B4-BE49-F238E27FC236}">
                <a16:creationId xmlns:a16="http://schemas.microsoft.com/office/drawing/2014/main" id="{C64C7999-75CF-43F0-9899-69EFB3AD3C73}"/>
              </a:ext>
            </a:extLst>
          </p:cNvPr>
          <p:cNvPicPr>
            <a:picLocks noChangeAspect="1"/>
          </p:cNvPicPr>
          <p:nvPr/>
        </p:nvPicPr>
        <p:blipFill>
          <a:blip r:embed="rId4"/>
          <a:stretch>
            <a:fillRect/>
          </a:stretch>
        </p:blipFill>
        <p:spPr>
          <a:xfrm>
            <a:off x="7732229" y="78162"/>
            <a:ext cx="1125020" cy="11987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iterate type="wd">
                                    <p:tmPct val="15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par>
                                <p:cTn id="13" presetID="10" presetClass="entr" presetSubtype="0" fill="hold" grpId="0" nodeType="withEffect">
                                  <p:stCondLst>
                                    <p:cond delay="1000"/>
                                  </p:stCondLst>
                                  <p:iterate type="wd">
                                    <p:tmPct val="15000"/>
                                  </p:iterate>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par>
                                <p:cTn id="16" presetID="10" presetClass="entr" presetSubtype="0" fill="hold" grpId="0" nodeType="withEffect">
                                  <p:stCondLst>
                                    <p:cond delay="500"/>
                                  </p:stCondLst>
                                  <p:iterate type="wd">
                                    <p:tmPct val="15000"/>
                                  </p:iterate>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3987" y="3286510"/>
            <a:ext cx="3667079" cy="3761509"/>
          </a:xfrm>
        </p:spPr>
        <p:txBody>
          <a:bodyPr>
            <a:normAutofit/>
          </a:bodyPr>
          <a:lstStyle/>
          <a:p>
            <a:pPr>
              <a:lnSpc>
                <a:spcPct val="90000"/>
              </a:lnSpc>
            </a:pPr>
            <a:r>
              <a:rPr lang="lv-LV" sz="2800" b="1" dirty="0"/>
              <a:t>no žestiem līdz digitālajai saziņai</a:t>
            </a:r>
            <a:br>
              <a:rPr lang="lv-LV" sz="3200" b="1" dirty="0">
                <a:solidFill>
                  <a:schemeClr val="accent1">
                    <a:lumMod val="50000"/>
                  </a:schemeClr>
                </a:solidFill>
                <a:latin typeface="+mn-lt"/>
              </a:rPr>
            </a:br>
            <a:br>
              <a:rPr lang="lv-LV" sz="3200" b="1" dirty="0">
                <a:solidFill>
                  <a:schemeClr val="accent1">
                    <a:lumMod val="50000"/>
                  </a:schemeClr>
                </a:solidFill>
                <a:latin typeface="+mn-lt"/>
              </a:rPr>
            </a:br>
            <a:endParaRPr lang="lv-LV" sz="3200" b="1" dirty="0">
              <a:solidFill>
                <a:schemeClr val="accent1">
                  <a:lumMod val="50000"/>
                </a:schemeClr>
              </a:solidFill>
              <a:latin typeface="+mn-lt"/>
            </a:endParaRPr>
          </a:p>
        </p:txBody>
      </p:sp>
      <p:sp>
        <p:nvSpPr>
          <p:cNvPr id="17" name="Rectangle 16">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ttēls 3">
            <a:extLst>
              <a:ext uri="{FF2B5EF4-FFF2-40B4-BE49-F238E27FC236}">
                <a16:creationId xmlns:a16="http://schemas.microsoft.com/office/drawing/2014/main" id="{D4FD656E-18BB-4817-961F-0A2F4BE5680E}"/>
              </a:ext>
            </a:extLst>
          </p:cNvPr>
          <p:cNvPicPr>
            <a:picLocks noChangeAspect="1"/>
          </p:cNvPicPr>
          <p:nvPr/>
        </p:nvPicPr>
        <p:blipFill>
          <a:blip r:embed="rId3"/>
          <a:stretch>
            <a:fillRect/>
          </a:stretch>
        </p:blipFill>
        <p:spPr>
          <a:xfrm>
            <a:off x="7913007" y="-39676"/>
            <a:ext cx="1127858" cy="1194920"/>
          </a:xfrm>
          <a:prstGeom prst="rect">
            <a:avLst/>
          </a:prstGeom>
        </p:spPr>
      </p:pic>
      <p:sp>
        <p:nvSpPr>
          <p:cNvPr id="3" name="TextBox 2">
            <a:extLst>
              <a:ext uri="{FF2B5EF4-FFF2-40B4-BE49-F238E27FC236}">
                <a16:creationId xmlns:a16="http://schemas.microsoft.com/office/drawing/2014/main" id="{8E310C6C-8D39-2F3C-4062-D88817CAC5F1}"/>
              </a:ext>
            </a:extLst>
          </p:cNvPr>
          <p:cNvSpPr txBox="1"/>
          <p:nvPr/>
        </p:nvSpPr>
        <p:spPr>
          <a:xfrm>
            <a:off x="4267200" y="1155244"/>
            <a:ext cx="4114800" cy="1384995"/>
          </a:xfrm>
          <a:prstGeom prst="rect">
            <a:avLst/>
          </a:prstGeom>
          <a:noFill/>
        </p:spPr>
        <p:txBody>
          <a:bodyPr wrap="square" rtlCol="0">
            <a:spAutoFit/>
          </a:bodyPr>
          <a:lstStyle/>
          <a:p>
            <a:r>
              <a:rPr lang="lv-LV" sz="2800" b="1" dirty="0"/>
              <a:t>Sociālā mijiedarbība un komunikācija ir cilvēka attīstības pamatā</a:t>
            </a:r>
            <a:r>
              <a:rPr lang="lv-LV" sz="2800" dirty="0"/>
              <a:t> </a:t>
            </a:r>
            <a:r>
              <a:rPr lang="lv-LV" dirty="0"/>
              <a:t>– </a:t>
            </a:r>
          </a:p>
        </p:txBody>
      </p:sp>
      <p:pic>
        <p:nvPicPr>
          <p:cNvPr id="1026" name="Picture 2" descr="Handy Language: The Resurgence of Hand Gestures in the Digital Communication  Era | by Lilac Draccus Media | Medium">
            <a:extLst>
              <a:ext uri="{FF2B5EF4-FFF2-40B4-BE49-F238E27FC236}">
                <a16:creationId xmlns:a16="http://schemas.microsoft.com/office/drawing/2014/main" id="{0B815B1D-7D01-1C67-5A6D-547E1FADD7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180" y="383314"/>
            <a:ext cx="3970394" cy="230539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Digital communication tools pros and cons - Real Business">
            <a:extLst>
              <a:ext uri="{FF2B5EF4-FFF2-40B4-BE49-F238E27FC236}">
                <a16:creationId xmlns:a16="http://schemas.microsoft.com/office/drawing/2014/main" id="{DB573ADB-3845-5811-08FB-81B14AC4A0BF}"/>
              </a:ext>
            </a:extLst>
          </p:cNvPr>
          <p:cNvSpPr>
            <a:spLocks noChangeAspect="1" noChangeArrowheads="1"/>
          </p:cNvSpPr>
          <p:nvPr/>
        </p:nvSpPr>
        <p:spPr bwMode="auto">
          <a:xfrm>
            <a:off x="4419600" y="2209800"/>
            <a:ext cx="1371600" cy="1371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pic>
        <p:nvPicPr>
          <p:cNvPr id="8" name="Attēls 7">
            <a:extLst>
              <a:ext uri="{FF2B5EF4-FFF2-40B4-BE49-F238E27FC236}">
                <a16:creationId xmlns:a16="http://schemas.microsoft.com/office/drawing/2014/main" id="{E5C3639A-E9DF-EDB0-416E-E0DFB6E1287F}"/>
              </a:ext>
            </a:extLst>
          </p:cNvPr>
          <p:cNvPicPr>
            <a:picLocks noChangeAspect="1"/>
          </p:cNvPicPr>
          <p:nvPr/>
        </p:nvPicPr>
        <p:blipFill>
          <a:blip r:embed="rId5"/>
          <a:stretch>
            <a:fillRect/>
          </a:stretch>
        </p:blipFill>
        <p:spPr>
          <a:xfrm>
            <a:off x="3653720" y="3427377"/>
            <a:ext cx="5142359" cy="343509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atura vietturis 2">
            <a:extLst>
              <a:ext uri="{FF2B5EF4-FFF2-40B4-BE49-F238E27FC236}">
                <a16:creationId xmlns:a16="http://schemas.microsoft.com/office/drawing/2014/main" id="{4B7B9059-F0BA-4261-8582-A966CAEDE25E}"/>
              </a:ext>
            </a:extLst>
          </p:cNvPr>
          <p:cNvSpPr>
            <a:spLocks noGrp="1"/>
          </p:cNvSpPr>
          <p:nvPr>
            <p:ph idx="1"/>
          </p:nvPr>
        </p:nvSpPr>
        <p:spPr>
          <a:xfrm>
            <a:off x="3070384" y="1752600"/>
            <a:ext cx="5768815" cy="3886200"/>
          </a:xfrm>
        </p:spPr>
        <p:txBody>
          <a:bodyPr anchor="ctr">
            <a:normAutofit fontScale="77500" lnSpcReduction="20000"/>
          </a:bodyPr>
          <a:lstStyle/>
          <a:p>
            <a:pPr marL="0" indent="0" algn="ctr">
              <a:buNone/>
            </a:pPr>
            <a:endParaRPr lang="lv-LV" b="1" dirty="0">
              <a:latin typeface="Arial" panose="020B0604020202020204" pitchFamily="34" charset="0"/>
              <a:cs typeface="Arial" panose="020B0604020202020204" pitchFamily="34" charset="0"/>
            </a:endParaRPr>
          </a:p>
          <a:p>
            <a:pPr marL="0" indent="0" algn="ctr">
              <a:buNone/>
            </a:pPr>
            <a:endParaRPr lang="lv-LV" b="1" dirty="0">
              <a:latin typeface="Arial" panose="020B0604020202020204" pitchFamily="34" charset="0"/>
              <a:cs typeface="Arial" panose="020B0604020202020204" pitchFamily="34" charset="0"/>
            </a:endParaRPr>
          </a:p>
          <a:p>
            <a:pPr marL="0" indent="0" algn="ctr">
              <a:buNone/>
            </a:pPr>
            <a:endParaRPr lang="lv-LV" b="1" dirty="0">
              <a:latin typeface="Arial" panose="020B0604020202020204" pitchFamily="34" charset="0"/>
              <a:cs typeface="Arial" panose="020B0604020202020204" pitchFamily="34" charset="0"/>
            </a:endParaRPr>
          </a:p>
          <a:p>
            <a:pPr marL="0" indent="0" algn="ctr">
              <a:buNone/>
            </a:pPr>
            <a:endParaRPr lang="lv-LV" b="1" dirty="0">
              <a:latin typeface="Arial" panose="020B0604020202020204" pitchFamily="34" charset="0"/>
              <a:cs typeface="Arial" panose="020B0604020202020204" pitchFamily="34" charset="0"/>
            </a:endParaRPr>
          </a:p>
          <a:p>
            <a:pPr marL="0" indent="0" algn="ctr">
              <a:buNone/>
            </a:pPr>
            <a:endParaRPr lang="lv-LV" b="1" dirty="0">
              <a:latin typeface="Arial" panose="020B0604020202020204" pitchFamily="34" charset="0"/>
              <a:cs typeface="Arial" panose="020B0604020202020204" pitchFamily="34" charset="0"/>
            </a:endParaRPr>
          </a:p>
          <a:p>
            <a:pPr marL="0" indent="0" algn="ctr">
              <a:buNone/>
            </a:pPr>
            <a:endParaRPr lang="lv-LV" b="1" dirty="0">
              <a:latin typeface="Arial" panose="020B0604020202020204" pitchFamily="34" charset="0"/>
              <a:cs typeface="Arial" panose="020B0604020202020204" pitchFamily="34" charset="0"/>
            </a:endParaRPr>
          </a:p>
          <a:p>
            <a:pPr marL="0" indent="0" algn="ctr">
              <a:buNone/>
            </a:pPr>
            <a:endParaRPr lang="lv-LV" b="1" dirty="0">
              <a:latin typeface="Arial" panose="020B0604020202020204" pitchFamily="34" charset="0"/>
              <a:cs typeface="Arial" panose="020B0604020202020204" pitchFamily="34" charset="0"/>
            </a:endParaRPr>
          </a:p>
          <a:p>
            <a:pPr marL="0" indent="0" algn="ctr">
              <a:buNone/>
            </a:pPr>
            <a:endParaRPr lang="lv-LV" b="1" dirty="0">
              <a:latin typeface="Arial" panose="020B0604020202020204" pitchFamily="34" charset="0"/>
              <a:cs typeface="Arial" panose="020B0604020202020204" pitchFamily="34" charset="0"/>
            </a:endParaRPr>
          </a:p>
          <a:p>
            <a:pPr marL="0" indent="0" algn="ctr">
              <a:buNone/>
            </a:pPr>
            <a:endParaRPr lang="lv-LV" b="1" dirty="0">
              <a:latin typeface="Arial" panose="020B0604020202020204" pitchFamily="34" charset="0"/>
              <a:cs typeface="Arial" panose="020B0604020202020204" pitchFamily="34" charset="0"/>
            </a:endParaRPr>
          </a:p>
          <a:p>
            <a:pPr marL="0" indent="0" algn="ctr">
              <a:buNone/>
            </a:pPr>
            <a:r>
              <a:rPr lang="lv-LV" sz="3100" b="1" dirty="0" err="1">
                <a:latin typeface="Tahoma" panose="020B0604030504040204" pitchFamily="34" charset="0"/>
                <a:ea typeface="Tahoma" panose="020B0604030504040204" pitchFamily="34" charset="0"/>
                <a:cs typeface="Tahoma" panose="020B0604030504040204" pitchFamily="34" charset="0"/>
              </a:rPr>
              <a:t>kontaktālrunis</a:t>
            </a:r>
            <a:endParaRPr lang="lv-LV" sz="3100" b="1" dirty="0">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US" b="1" dirty="0">
              <a:latin typeface="Arial" panose="020B0604020202020204" pitchFamily="34" charset="0"/>
              <a:cs typeface="Arial" panose="020B0604020202020204" pitchFamily="34" charset="0"/>
            </a:endParaRPr>
          </a:p>
        </p:txBody>
      </p:sp>
      <p:sp>
        <p:nvSpPr>
          <p:cNvPr id="11" name="Satura vietturis 3">
            <a:extLst>
              <a:ext uri="{FF2B5EF4-FFF2-40B4-BE49-F238E27FC236}">
                <a16:creationId xmlns:a16="http://schemas.microsoft.com/office/drawing/2014/main" id="{16E0C418-E975-48D4-8CE0-983623252C52}"/>
              </a:ext>
            </a:extLst>
          </p:cNvPr>
          <p:cNvSpPr txBox="1">
            <a:spLocks/>
          </p:cNvSpPr>
          <p:nvPr/>
        </p:nvSpPr>
        <p:spPr>
          <a:xfrm>
            <a:off x="6248400" y="914400"/>
            <a:ext cx="2398275" cy="5638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400" dirty="0"/>
          </a:p>
        </p:txBody>
      </p:sp>
      <p:sp>
        <p:nvSpPr>
          <p:cNvPr id="13" name="Virsraksts 1">
            <a:extLst>
              <a:ext uri="{FF2B5EF4-FFF2-40B4-BE49-F238E27FC236}">
                <a16:creationId xmlns:a16="http://schemas.microsoft.com/office/drawing/2014/main" id="{B40A6150-4AE1-43D2-AE81-06157CBA9C6B}"/>
              </a:ext>
            </a:extLst>
          </p:cNvPr>
          <p:cNvSpPr>
            <a:spLocks noGrp="1"/>
          </p:cNvSpPr>
          <p:nvPr>
            <p:ph type="title"/>
          </p:nvPr>
        </p:nvSpPr>
        <p:spPr>
          <a:xfrm>
            <a:off x="80891" y="2094408"/>
            <a:ext cx="2866580" cy="3387725"/>
          </a:xfrm>
        </p:spPr>
        <p:txBody>
          <a:bodyPr anchor="t">
            <a:normAutofit/>
          </a:bodyPr>
          <a:lstStyle/>
          <a:p>
            <a:br>
              <a:rPr lang="lv-LV" sz="3200" b="1" dirty="0">
                <a:solidFill>
                  <a:srgbClr val="FFFFFF"/>
                </a:solidFill>
                <a:latin typeface="Tahoma" panose="020B0604030504040204" pitchFamily="34" charset="0"/>
                <a:ea typeface="Tahoma" panose="020B0604030504040204" pitchFamily="34" charset="0"/>
                <a:cs typeface="Tahoma" panose="020B0604030504040204" pitchFamily="34" charset="0"/>
              </a:rPr>
            </a:br>
            <a:br>
              <a:rPr lang="lv-LV" sz="3200" b="1" dirty="0">
                <a:solidFill>
                  <a:srgbClr val="FFFFFF"/>
                </a:solidFill>
                <a:latin typeface="Tahoma" panose="020B0604030504040204" pitchFamily="34" charset="0"/>
                <a:ea typeface="Tahoma" panose="020B0604030504040204" pitchFamily="34" charset="0"/>
                <a:cs typeface="Tahoma" panose="020B0604030504040204" pitchFamily="34" charset="0"/>
              </a:rPr>
            </a:br>
            <a:r>
              <a:rPr lang="en-US" sz="3200" b="1" dirty="0">
                <a:solidFill>
                  <a:srgbClr val="FFFFFF"/>
                </a:solidFill>
                <a:latin typeface="Tahoma" panose="020B0604030504040204" pitchFamily="34" charset="0"/>
                <a:ea typeface="Tahoma" panose="020B0604030504040204" pitchFamily="34" charset="0"/>
                <a:cs typeface="Tahoma" panose="020B0604030504040204" pitchFamily="34" charset="0"/>
              </a:rPr>
              <a:t>PALDIES </a:t>
            </a:r>
            <a:br>
              <a:rPr lang="lv-LV" sz="3200" b="1" dirty="0">
                <a:solidFill>
                  <a:srgbClr val="FFFFFF"/>
                </a:solidFill>
                <a:latin typeface="Tahoma" panose="020B0604030504040204" pitchFamily="34" charset="0"/>
                <a:ea typeface="Tahoma" panose="020B0604030504040204" pitchFamily="34" charset="0"/>
                <a:cs typeface="Tahoma" panose="020B0604030504040204" pitchFamily="34" charset="0"/>
              </a:rPr>
            </a:br>
            <a:r>
              <a:rPr lang="en-US" sz="3200" b="1" dirty="0">
                <a:solidFill>
                  <a:srgbClr val="FFFFFF"/>
                </a:solidFill>
                <a:latin typeface="Tahoma" panose="020B0604030504040204" pitchFamily="34" charset="0"/>
                <a:ea typeface="Tahoma" panose="020B0604030504040204" pitchFamily="34" charset="0"/>
                <a:cs typeface="Tahoma" panose="020B0604030504040204" pitchFamily="34" charset="0"/>
              </a:rPr>
              <a:t>PAR UZMANĪBU!</a:t>
            </a:r>
            <a:br>
              <a:rPr lang="en-US" sz="3200" b="1" dirty="0">
                <a:solidFill>
                  <a:srgbClr val="FFFFFF"/>
                </a:solidFill>
                <a:latin typeface="Tahoma" panose="020B0604030504040204" pitchFamily="34" charset="0"/>
                <a:ea typeface="Tahoma" panose="020B0604030504040204" pitchFamily="34" charset="0"/>
                <a:cs typeface="Tahoma" panose="020B0604030504040204" pitchFamily="34" charset="0"/>
              </a:rPr>
            </a:br>
            <a:endParaRPr lang="en-US" sz="3200"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pic>
        <p:nvPicPr>
          <p:cNvPr id="2" name="Attēls 1">
            <a:extLst>
              <a:ext uri="{FF2B5EF4-FFF2-40B4-BE49-F238E27FC236}">
                <a16:creationId xmlns:a16="http://schemas.microsoft.com/office/drawing/2014/main" id="{C34489FD-E794-4909-B680-AB28DDA145F5}"/>
              </a:ext>
            </a:extLst>
          </p:cNvPr>
          <p:cNvPicPr>
            <a:picLocks noChangeAspect="1"/>
          </p:cNvPicPr>
          <p:nvPr/>
        </p:nvPicPr>
        <p:blipFill>
          <a:blip r:embed="rId3"/>
          <a:stretch>
            <a:fillRect/>
          </a:stretch>
        </p:blipFill>
        <p:spPr>
          <a:xfrm>
            <a:off x="950252" y="571218"/>
            <a:ext cx="1127858" cy="1194920"/>
          </a:xfrm>
          <a:prstGeom prst="rect">
            <a:avLst/>
          </a:prstGeom>
        </p:spPr>
      </p:pic>
    </p:spTree>
    <p:extLst>
      <p:ext uri="{BB962C8B-B14F-4D97-AF65-F5344CB8AC3E}">
        <p14:creationId xmlns:p14="http://schemas.microsoft.com/office/powerpoint/2010/main" val="2508152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8763" y="59216"/>
            <a:ext cx="4528037" cy="2379184"/>
          </a:xfrm>
        </p:spPr>
        <p:txBody>
          <a:bodyPr vert="horz" lIns="91440" tIns="45720" rIns="91440" bIns="45720" rtlCol="0" anchor="b">
            <a:normAutofit/>
          </a:bodyPr>
          <a:lstStyle/>
          <a:p>
            <a:pPr>
              <a:lnSpc>
                <a:spcPct val="90000"/>
              </a:lnSpc>
            </a:pPr>
            <a:br>
              <a:rPr lang="lv-LV" sz="3200" b="1" dirty="0">
                <a:solidFill>
                  <a:schemeClr val="tx2">
                    <a:lumMod val="75000"/>
                  </a:schemeClr>
                </a:solidFill>
                <a:latin typeface="+mn-lt"/>
              </a:rPr>
            </a:br>
            <a:endParaRPr lang="en-US" sz="3200" b="1" kern="1200" dirty="0">
              <a:solidFill>
                <a:schemeClr val="tx2">
                  <a:lumMod val="75000"/>
                </a:schemeClr>
              </a:solidFill>
              <a:latin typeface="+mn-lt"/>
              <a:ea typeface="+mj-ea"/>
              <a:cs typeface="+mj-cs"/>
            </a:endParaRPr>
          </a:p>
        </p:txBody>
      </p:sp>
      <p:sp>
        <p:nvSpPr>
          <p:cNvPr id="73" name="Rectangle 72">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9143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6406115"/>
            <a:ext cx="3057523"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86C6545-6556-474A-A37C-624244256341}"/>
              </a:ext>
            </a:extLst>
          </p:cNvPr>
          <p:cNvSpPr txBox="1"/>
          <p:nvPr/>
        </p:nvSpPr>
        <p:spPr>
          <a:xfrm>
            <a:off x="2619051" y="2386329"/>
            <a:ext cx="1606317" cy="338554"/>
          </a:xfrm>
          <a:prstGeom prst="rect">
            <a:avLst/>
          </a:prstGeom>
          <a:noFill/>
        </p:spPr>
        <p:txBody>
          <a:bodyPr wrap="square" rtlCol="0">
            <a:spAutoFit/>
          </a:bodyPr>
          <a:lstStyle/>
          <a:p>
            <a:pPr>
              <a:spcAft>
                <a:spcPts val="600"/>
              </a:spcAft>
            </a:pPr>
            <a:r>
              <a:rPr lang="lv-LV" sz="1600" b="1" dirty="0">
                <a:solidFill>
                  <a:srgbClr val="00B050"/>
                </a:solidFill>
              </a:rPr>
              <a:t>    </a:t>
            </a:r>
            <a:endParaRPr lang="en-US" sz="1600" b="1">
              <a:solidFill>
                <a:srgbClr val="00B050"/>
              </a:solidFill>
            </a:endParaRPr>
          </a:p>
        </p:txBody>
      </p:sp>
      <p:sp>
        <p:nvSpPr>
          <p:cNvPr id="8" name="TextBox 7">
            <a:extLst>
              <a:ext uri="{FF2B5EF4-FFF2-40B4-BE49-F238E27FC236}">
                <a16:creationId xmlns:a16="http://schemas.microsoft.com/office/drawing/2014/main" id="{9D16EF0E-2C54-4272-927D-582041142098}"/>
              </a:ext>
            </a:extLst>
          </p:cNvPr>
          <p:cNvSpPr txBox="1"/>
          <p:nvPr/>
        </p:nvSpPr>
        <p:spPr>
          <a:xfrm>
            <a:off x="1103033" y="848567"/>
            <a:ext cx="6937932" cy="861774"/>
          </a:xfrm>
          <a:prstGeom prst="rect">
            <a:avLst/>
          </a:prstGeom>
          <a:noFill/>
        </p:spPr>
        <p:txBody>
          <a:bodyPr wrap="square" rtlCol="0">
            <a:spAutoFit/>
          </a:bodyPr>
          <a:lstStyle/>
          <a:p>
            <a:r>
              <a:rPr lang="lv-LV" sz="3200" b="1" dirty="0">
                <a:latin typeface="Tahoma" panose="020B0604030504040204" pitchFamily="34" charset="0"/>
                <a:ea typeface="Tahoma" panose="020B0604030504040204" pitchFamily="34" charset="0"/>
                <a:cs typeface="Tahoma" panose="020B0604030504040204" pitchFamily="34" charset="0"/>
              </a:rPr>
              <a:t>Mana pārmaiņu pieredze</a:t>
            </a:r>
          </a:p>
          <a:p>
            <a:endParaRPr lang="lv-LV" dirty="0">
              <a:latin typeface="Tahoma" panose="020B0604030504040204" pitchFamily="34" charset="0"/>
              <a:ea typeface="Tahoma" panose="020B0604030504040204" pitchFamily="34" charset="0"/>
              <a:cs typeface="Tahoma" panose="020B0604030504040204" pitchFamily="34" charset="0"/>
            </a:endParaRPr>
          </a:p>
        </p:txBody>
      </p:sp>
      <p:pic>
        <p:nvPicPr>
          <p:cNvPr id="9" name="Attēls 8">
            <a:extLst>
              <a:ext uri="{FF2B5EF4-FFF2-40B4-BE49-F238E27FC236}">
                <a16:creationId xmlns:a16="http://schemas.microsoft.com/office/drawing/2014/main" id="{A6E766FC-CBCB-4235-A084-FA68FB5A3B64}"/>
              </a:ext>
            </a:extLst>
          </p:cNvPr>
          <p:cNvPicPr>
            <a:picLocks noChangeAspect="1"/>
          </p:cNvPicPr>
          <p:nvPr/>
        </p:nvPicPr>
        <p:blipFill>
          <a:blip r:embed="rId3"/>
          <a:stretch>
            <a:fillRect/>
          </a:stretch>
        </p:blipFill>
        <p:spPr>
          <a:xfrm>
            <a:off x="313344" y="5568013"/>
            <a:ext cx="1127858" cy="1194920"/>
          </a:xfrm>
          <a:prstGeom prst="ellipse">
            <a:avLst/>
          </a:prstGeom>
          <a:ln>
            <a:noFill/>
          </a:ln>
          <a:effectLst>
            <a:softEdge rad="112500"/>
          </a:effectLst>
        </p:spPr>
      </p:pic>
      <p:sp>
        <p:nvSpPr>
          <p:cNvPr id="7" name="TextBox 6">
            <a:extLst>
              <a:ext uri="{FF2B5EF4-FFF2-40B4-BE49-F238E27FC236}">
                <a16:creationId xmlns:a16="http://schemas.microsoft.com/office/drawing/2014/main" id="{6EBB7F6D-3BCE-7B69-32F1-4771A8659F3C}"/>
              </a:ext>
            </a:extLst>
          </p:cNvPr>
          <p:cNvSpPr txBox="1"/>
          <p:nvPr/>
        </p:nvSpPr>
        <p:spPr>
          <a:xfrm>
            <a:off x="838610" y="3216735"/>
            <a:ext cx="7306656" cy="2677656"/>
          </a:xfrm>
          <a:prstGeom prst="rect">
            <a:avLst/>
          </a:prstGeom>
          <a:noFill/>
        </p:spPr>
        <p:txBody>
          <a:bodyPr wrap="square">
            <a:spAutoFit/>
          </a:bodyPr>
          <a:lstStyle/>
          <a:p>
            <a:pPr marL="457200" indent="-457200">
              <a:buFont typeface="Arial" panose="020B0604020202020204" pitchFamily="34" charset="0"/>
              <a:buChar char="•"/>
            </a:pPr>
            <a:r>
              <a:rPr lang="lv-LV" sz="2800" dirty="0"/>
              <a:t>No parasta datorikas skolotāja līdz </a:t>
            </a:r>
            <a:r>
              <a:rPr lang="lv-LV" sz="2800" dirty="0" err="1"/>
              <a:t>multisensoro</a:t>
            </a:r>
            <a:r>
              <a:rPr lang="lv-LV" sz="2800" dirty="0"/>
              <a:t> tehnoloģiju skolotājam</a:t>
            </a:r>
          </a:p>
          <a:p>
            <a:pPr marL="457200" indent="-457200">
              <a:buFont typeface="Arial" panose="020B0604020202020204" pitchFamily="34" charset="0"/>
              <a:buChar char="•"/>
            </a:pPr>
            <a:r>
              <a:rPr lang="lv-LV" sz="2800" dirty="0"/>
              <a:t>No Word un Excel līdz alternatīvai komunikācijai.</a:t>
            </a:r>
          </a:p>
          <a:p>
            <a:pPr marL="457200" indent="-457200">
              <a:buFont typeface="Arial" panose="020B0604020202020204" pitchFamily="34" charset="0"/>
              <a:buChar char="•"/>
            </a:pPr>
            <a:r>
              <a:rPr lang="lv-LV" sz="2800" dirty="0" err="1"/>
              <a:t>Multisensorās</a:t>
            </a:r>
            <a:r>
              <a:rPr lang="lv-LV" sz="2800" dirty="0"/>
              <a:t> metodes – kāpēc tās ir vajadzīgas?</a:t>
            </a:r>
          </a:p>
        </p:txBody>
      </p:sp>
      <p:pic>
        <p:nvPicPr>
          <p:cNvPr id="17" name="Attēls 16">
            <a:extLst>
              <a:ext uri="{FF2B5EF4-FFF2-40B4-BE49-F238E27FC236}">
                <a16:creationId xmlns:a16="http://schemas.microsoft.com/office/drawing/2014/main" id="{A2ED529F-51A0-2FCC-ED20-F9BC6C16891A}"/>
              </a:ext>
            </a:extLst>
          </p:cNvPr>
          <p:cNvPicPr>
            <a:picLocks noChangeAspect="1"/>
          </p:cNvPicPr>
          <p:nvPr/>
        </p:nvPicPr>
        <p:blipFill>
          <a:blip r:embed="rId4"/>
          <a:stretch>
            <a:fillRect/>
          </a:stretch>
        </p:blipFill>
        <p:spPr>
          <a:xfrm>
            <a:off x="178661" y="1329816"/>
            <a:ext cx="2525081" cy="1965222"/>
          </a:xfrm>
          <a:prstGeom prst="rect">
            <a:avLst/>
          </a:prstGeom>
        </p:spPr>
      </p:pic>
      <p:pic>
        <p:nvPicPr>
          <p:cNvPr id="18" name="Attēls 17">
            <a:extLst>
              <a:ext uri="{FF2B5EF4-FFF2-40B4-BE49-F238E27FC236}">
                <a16:creationId xmlns:a16="http://schemas.microsoft.com/office/drawing/2014/main" id="{CEA9E8DA-AE58-8003-0324-E5754D814F19}"/>
              </a:ext>
            </a:extLst>
          </p:cNvPr>
          <p:cNvPicPr>
            <a:picLocks noChangeAspect="1"/>
          </p:cNvPicPr>
          <p:nvPr/>
        </p:nvPicPr>
        <p:blipFill>
          <a:blip r:embed="rId5"/>
          <a:stretch>
            <a:fillRect/>
          </a:stretch>
        </p:blipFill>
        <p:spPr>
          <a:xfrm>
            <a:off x="6284102" y="316158"/>
            <a:ext cx="2149026" cy="861774"/>
          </a:xfrm>
          <a:prstGeom prst="rect">
            <a:avLst/>
          </a:prstGeom>
        </p:spPr>
      </p:pic>
      <p:pic>
        <p:nvPicPr>
          <p:cNvPr id="19" name="Attēls 18">
            <a:extLst>
              <a:ext uri="{FF2B5EF4-FFF2-40B4-BE49-F238E27FC236}">
                <a16:creationId xmlns:a16="http://schemas.microsoft.com/office/drawing/2014/main" id="{C1DB4019-62D0-268A-CECF-26A2C5D9E67B}"/>
              </a:ext>
            </a:extLst>
          </p:cNvPr>
          <p:cNvPicPr>
            <a:picLocks noChangeAspect="1"/>
          </p:cNvPicPr>
          <p:nvPr/>
        </p:nvPicPr>
        <p:blipFill>
          <a:blip r:embed="rId6"/>
          <a:stretch>
            <a:fillRect/>
          </a:stretch>
        </p:blipFill>
        <p:spPr>
          <a:xfrm>
            <a:off x="5795934" y="5365895"/>
            <a:ext cx="2385267" cy="693480"/>
          </a:xfrm>
          <a:prstGeom prst="rect">
            <a:avLst/>
          </a:prstGeom>
        </p:spPr>
      </p:pic>
      <p:pic>
        <p:nvPicPr>
          <p:cNvPr id="20" name="Attēls 19">
            <a:extLst>
              <a:ext uri="{FF2B5EF4-FFF2-40B4-BE49-F238E27FC236}">
                <a16:creationId xmlns:a16="http://schemas.microsoft.com/office/drawing/2014/main" id="{79B60A92-0B39-1163-DBB8-1AD7B4DE790C}"/>
              </a:ext>
            </a:extLst>
          </p:cNvPr>
          <p:cNvPicPr>
            <a:picLocks noChangeAspect="1"/>
          </p:cNvPicPr>
          <p:nvPr/>
        </p:nvPicPr>
        <p:blipFill>
          <a:blip r:embed="rId7"/>
          <a:stretch>
            <a:fillRect/>
          </a:stretch>
        </p:blipFill>
        <p:spPr>
          <a:xfrm>
            <a:off x="3715155" y="1620929"/>
            <a:ext cx="4673952" cy="715556"/>
          </a:xfrm>
          <a:prstGeom prst="rect">
            <a:avLst/>
          </a:prstGeom>
        </p:spPr>
      </p:pic>
    </p:spTree>
    <p:extLst>
      <p:ext uri="{BB962C8B-B14F-4D97-AF65-F5344CB8AC3E}">
        <p14:creationId xmlns:p14="http://schemas.microsoft.com/office/powerpoint/2010/main" val="18778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8763" y="59216"/>
            <a:ext cx="4528037" cy="2379184"/>
          </a:xfrm>
        </p:spPr>
        <p:txBody>
          <a:bodyPr vert="horz" lIns="91440" tIns="45720" rIns="91440" bIns="45720" rtlCol="0" anchor="b">
            <a:normAutofit/>
          </a:bodyPr>
          <a:lstStyle/>
          <a:p>
            <a:pPr>
              <a:lnSpc>
                <a:spcPct val="90000"/>
              </a:lnSpc>
            </a:pPr>
            <a:br>
              <a:rPr lang="lv-LV" sz="3200" b="1" dirty="0">
                <a:solidFill>
                  <a:schemeClr val="tx2">
                    <a:lumMod val="75000"/>
                  </a:schemeClr>
                </a:solidFill>
                <a:latin typeface="+mn-lt"/>
              </a:rPr>
            </a:br>
            <a:endParaRPr lang="en-US" sz="3200" b="1" kern="1200" dirty="0">
              <a:solidFill>
                <a:schemeClr val="tx2">
                  <a:lumMod val="75000"/>
                </a:schemeClr>
              </a:solidFill>
              <a:latin typeface="+mn-lt"/>
              <a:ea typeface="+mj-ea"/>
              <a:cs typeface="+mj-cs"/>
            </a:endParaRPr>
          </a:p>
        </p:txBody>
      </p:sp>
      <p:sp>
        <p:nvSpPr>
          <p:cNvPr id="4" name="Content Placeholder 3"/>
          <p:cNvSpPr>
            <a:spLocks noGrp="1"/>
          </p:cNvSpPr>
          <p:nvPr>
            <p:ph sz="half" idx="1"/>
          </p:nvPr>
        </p:nvSpPr>
        <p:spPr>
          <a:xfrm>
            <a:off x="348763" y="2181959"/>
            <a:ext cx="4832837" cy="4211642"/>
          </a:xfrm>
        </p:spPr>
        <p:txBody>
          <a:bodyPr vert="horz" lIns="91440" tIns="45720" rIns="91440" bIns="45720" rtlCol="0">
            <a:normAutofit/>
          </a:bodyPr>
          <a:lstStyle/>
          <a:p>
            <a:pPr marL="114300" indent="0" algn="ctr">
              <a:lnSpc>
                <a:spcPct val="90000"/>
              </a:lnSpc>
              <a:buNone/>
            </a:pPr>
            <a:endParaRPr lang="lv-LV" sz="2400" dirty="0"/>
          </a:p>
          <a:p>
            <a:pPr indent="-228600">
              <a:lnSpc>
                <a:spcPct val="90000"/>
              </a:lnSpc>
            </a:pPr>
            <a:endParaRPr lang="en-US" sz="1700" dirty="0"/>
          </a:p>
        </p:txBody>
      </p:sp>
      <p:sp>
        <p:nvSpPr>
          <p:cNvPr id="73" name="Rectangle 72">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9143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6406115"/>
            <a:ext cx="3057523"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3E4C7A6-BDB8-4A19-88D1-50144A8598F6}"/>
              </a:ext>
            </a:extLst>
          </p:cNvPr>
          <p:cNvSpPr txBox="1"/>
          <p:nvPr/>
        </p:nvSpPr>
        <p:spPr>
          <a:xfrm flipH="1">
            <a:off x="4038598" y="1812627"/>
            <a:ext cx="762001" cy="369332"/>
          </a:xfrm>
          <a:prstGeom prst="rect">
            <a:avLst/>
          </a:prstGeom>
          <a:noFill/>
        </p:spPr>
        <p:txBody>
          <a:bodyPr wrap="square" rtlCol="0">
            <a:spAutoFit/>
          </a:bodyPr>
          <a:lstStyle/>
          <a:p>
            <a:pPr>
              <a:spcAft>
                <a:spcPts val="600"/>
              </a:spcAft>
            </a:pPr>
            <a:r>
              <a:rPr lang="lv-LV" b="1" dirty="0">
                <a:solidFill>
                  <a:schemeClr val="bg1">
                    <a:lumMod val="50000"/>
                  </a:schemeClr>
                </a:solidFill>
              </a:rPr>
              <a:t> </a:t>
            </a:r>
            <a:endParaRPr lang="en-US" b="1">
              <a:solidFill>
                <a:schemeClr val="bg1">
                  <a:lumMod val="50000"/>
                </a:schemeClr>
              </a:solidFill>
            </a:endParaRPr>
          </a:p>
        </p:txBody>
      </p:sp>
      <p:sp>
        <p:nvSpPr>
          <p:cNvPr id="5" name="TextBox 4">
            <a:extLst>
              <a:ext uri="{FF2B5EF4-FFF2-40B4-BE49-F238E27FC236}">
                <a16:creationId xmlns:a16="http://schemas.microsoft.com/office/drawing/2014/main" id="{486C6545-6556-474A-A37C-624244256341}"/>
              </a:ext>
            </a:extLst>
          </p:cNvPr>
          <p:cNvSpPr txBox="1"/>
          <p:nvPr/>
        </p:nvSpPr>
        <p:spPr>
          <a:xfrm>
            <a:off x="2619051" y="2386329"/>
            <a:ext cx="1606317" cy="338554"/>
          </a:xfrm>
          <a:prstGeom prst="rect">
            <a:avLst/>
          </a:prstGeom>
          <a:noFill/>
        </p:spPr>
        <p:txBody>
          <a:bodyPr wrap="square" rtlCol="0">
            <a:spAutoFit/>
          </a:bodyPr>
          <a:lstStyle/>
          <a:p>
            <a:pPr>
              <a:spcAft>
                <a:spcPts val="600"/>
              </a:spcAft>
            </a:pPr>
            <a:r>
              <a:rPr lang="lv-LV" sz="1600" b="1" dirty="0">
                <a:solidFill>
                  <a:srgbClr val="00B050"/>
                </a:solidFill>
              </a:rPr>
              <a:t>    </a:t>
            </a:r>
            <a:endParaRPr lang="en-US" sz="1600" b="1">
              <a:solidFill>
                <a:srgbClr val="00B050"/>
              </a:solidFill>
            </a:endParaRPr>
          </a:p>
        </p:txBody>
      </p:sp>
      <p:sp>
        <p:nvSpPr>
          <p:cNvPr id="8" name="TextBox 7">
            <a:extLst>
              <a:ext uri="{FF2B5EF4-FFF2-40B4-BE49-F238E27FC236}">
                <a16:creationId xmlns:a16="http://schemas.microsoft.com/office/drawing/2014/main" id="{9D16EF0E-2C54-4272-927D-582041142098}"/>
              </a:ext>
            </a:extLst>
          </p:cNvPr>
          <p:cNvSpPr txBox="1"/>
          <p:nvPr/>
        </p:nvSpPr>
        <p:spPr>
          <a:xfrm>
            <a:off x="1103033" y="848567"/>
            <a:ext cx="6937932" cy="1354217"/>
          </a:xfrm>
          <a:prstGeom prst="rect">
            <a:avLst/>
          </a:prstGeom>
          <a:noFill/>
        </p:spPr>
        <p:txBody>
          <a:bodyPr wrap="square" rtlCol="0">
            <a:spAutoFit/>
          </a:bodyPr>
          <a:lstStyle/>
          <a:p>
            <a:r>
              <a:rPr lang="lv-LV" sz="3200" b="1" dirty="0">
                <a:latin typeface="Tahoma" panose="020B0604030504040204" pitchFamily="34" charset="0"/>
                <a:ea typeface="Tahoma" panose="020B0604030504040204" pitchFamily="34" charset="0"/>
                <a:cs typeface="Tahoma" panose="020B0604030504040204" pitchFamily="34" charset="0"/>
              </a:rPr>
              <a:t>Komunikācijas atbalsts mācību procesā</a:t>
            </a:r>
          </a:p>
          <a:p>
            <a:endParaRPr lang="lv-LV" dirty="0">
              <a:latin typeface="Tahoma" panose="020B0604030504040204" pitchFamily="34" charset="0"/>
              <a:ea typeface="Tahoma" panose="020B0604030504040204" pitchFamily="34" charset="0"/>
              <a:cs typeface="Tahoma" panose="020B0604030504040204" pitchFamily="34" charset="0"/>
            </a:endParaRPr>
          </a:p>
        </p:txBody>
      </p:sp>
      <p:pic>
        <p:nvPicPr>
          <p:cNvPr id="9" name="Attēls 8">
            <a:extLst>
              <a:ext uri="{FF2B5EF4-FFF2-40B4-BE49-F238E27FC236}">
                <a16:creationId xmlns:a16="http://schemas.microsoft.com/office/drawing/2014/main" id="{A6E766FC-CBCB-4235-A084-FA68FB5A3B64}"/>
              </a:ext>
            </a:extLst>
          </p:cNvPr>
          <p:cNvPicPr>
            <a:picLocks noChangeAspect="1"/>
          </p:cNvPicPr>
          <p:nvPr/>
        </p:nvPicPr>
        <p:blipFill>
          <a:blip r:embed="rId3"/>
          <a:stretch>
            <a:fillRect/>
          </a:stretch>
        </p:blipFill>
        <p:spPr>
          <a:xfrm>
            <a:off x="313344" y="5568013"/>
            <a:ext cx="1127858" cy="1194920"/>
          </a:xfrm>
          <a:prstGeom prst="ellipse">
            <a:avLst/>
          </a:prstGeom>
          <a:ln>
            <a:noFill/>
          </a:ln>
          <a:effectLst>
            <a:softEdge rad="112500"/>
          </a:effectLst>
        </p:spPr>
      </p:pic>
      <p:sp>
        <p:nvSpPr>
          <p:cNvPr id="7" name="TextBox 6">
            <a:extLst>
              <a:ext uri="{FF2B5EF4-FFF2-40B4-BE49-F238E27FC236}">
                <a16:creationId xmlns:a16="http://schemas.microsoft.com/office/drawing/2014/main" id="{6EBB7F6D-3BCE-7B69-32F1-4771A8659F3C}"/>
              </a:ext>
            </a:extLst>
          </p:cNvPr>
          <p:cNvSpPr txBox="1"/>
          <p:nvPr/>
        </p:nvSpPr>
        <p:spPr>
          <a:xfrm>
            <a:off x="1203081" y="4689221"/>
            <a:ext cx="7347437" cy="954107"/>
          </a:xfrm>
          <a:prstGeom prst="rect">
            <a:avLst/>
          </a:prstGeom>
          <a:noFill/>
        </p:spPr>
        <p:txBody>
          <a:bodyPr wrap="square">
            <a:spAutoFit/>
          </a:bodyPr>
          <a:lstStyle/>
          <a:p>
            <a:r>
              <a:rPr lang="lv-LV" sz="2800" dirty="0"/>
              <a:t>Ne visi izglītojamie komunicē ar vārdiem, bet visi izglītojamie komunicē</a:t>
            </a:r>
          </a:p>
        </p:txBody>
      </p:sp>
      <p:pic>
        <p:nvPicPr>
          <p:cNvPr id="16" name="Picture 2" descr="The Senses | Snoezelen Multi-Sensory Environments">
            <a:extLst>
              <a:ext uri="{FF2B5EF4-FFF2-40B4-BE49-F238E27FC236}">
                <a16:creationId xmlns:a16="http://schemas.microsoft.com/office/drawing/2014/main" id="{78F86976-122E-1B32-632D-E88F09280E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7889" y="1815931"/>
            <a:ext cx="2505022" cy="2505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86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8763" y="59216"/>
            <a:ext cx="4528037" cy="2379184"/>
          </a:xfrm>
        </p:spPr>
        <p:txBody>
          <a:bodyPr vert="horz" lIns="91440" tIns="45720" rIns="91440" bIns="45720" rtlCol="0" anchor="b">
            <a:normAutofit/>
          </a:bodyPr>
          <a:lstStyle/>
          <a:p>
            <a:pPr>
              <a:lnSpc>
                <a:spcPct val="90000"/>
              </a:lnSpc>
            </a:pPr>
            <a:br>
              <a:rPr lang="lv-LV" sz="3200" b="1" dirty="0">
                <a:solidFill>
                  <a:schemeClr val="tx2">
                    <a:lumMod val="75000"/>
                  </a:schemeClr>
                </a:solidFill>
                <a:latin typeface="+mn-lt"/>
              </a:rPr>
            </a:br>
            <a:endParaRPr lang="en-US" sz="3200" b="1" kern="1200" dirty="0">
              <a:solidFill>
                <a:schemeClr val="tx2">
                  <a:lumMod val="75000"/>
                </a:schemeClr>
              </a:solidFill>
              <a:latin typeface="+mn-lt"/>
              <a:ea typeface="+mj-ea"/>
              <a:cs typeface="+mj-cs"/>
            </a:endParaRPr>
          </a:p>
        </p:txBody>
      </p:sp>
      <p:sp>
        <p:nvSpPr>
          <p:cNvPr id="73" name="Rectangle 72">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9143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6406115"/>
            <a:ext cx="3057523"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86C6545-6556-474A-A37C-624244256341}"/>
              </a:ext>
            </a:extLst>
          </p:cNvPr>
          <p:cNvSpPr txBox="1"/>
          <p:nvPr/>
        </p:nvSpPr>
        <p:spPr>
          <a:xfrm>
            <a:off x="2619051" y="2386329"/>
            <a:ext cx="1606317" cy="338554"/>
          </a:xfrm>
          <a:prstGeom prst="rect">
            <a:avLst/>
          </a:prstGeom>
          <a:noFill/>
        </p:spPr>
        <p:txBody>
          <a:bodyPr wrap="square" rtlCol="0">
            <a:spAutoFit/>
          </a:bodyPr>
          <a:lstStyle/>
          <a:p>
            <a:pPr>
              <a:spcAft>
                <a:spcPts val="600"/>
              </a:spcAft>
            </a:pPr>
            <a:r>
              <a:rPr lang="lv-LV" sz="1600" b="1" dirty="0">
                <a:solidFill>
                  <a:srgbClr val="00B050"/>
                </a:solidFill>
              </a:rPr>
              <a:t>    </a:t>
            </a:r>
            <a:endParaRPr lang="en-US" sz="1600" b="1">
              <a:solidFill>
                <a:srgbClr val="00B050"/>
              </a:solidFill>
            </a:endParaRPr>
          </a:p>
        </p:txBody>
      </p:sp>
      <p:sp>
        <p:nvSpPr>
          <p:cNvPr id="8" name="TextBox 7">
            <a:extLst>
              <a:ext uri="{FF2B5EF4-FFF2-40B4-BE49-F238E27FC236}">
                <a16:creationId xmlns:a16="http://schemas.microsoft.com/office/drawing/2014/main" id="{9D16EF0E-2C54-4272-927D-582041142098}"/>
              </a:ext>
            </a:extLst>
          </p:cNvPr>
          <p:cNvSpPr txBox="1"/>
          <p:nvPr/>
        </p:nvSpPr>
        <p:spPr>
          <a:xfrm>
            <a:off x="1103033" y="550853"/>
            <a:ext cx="6937932" cy="1077218"/>
          </a:xfrm>
          <a:prstGeom prst="rect">
            <a:avLst/>
          </a:prstGeom>
          <a:noFill/>
        </p:spPr>
        <p:txBody>
          <a:bodyPr wrap="square" rtlCol="0">
            <a:spAutoFit/>
          </a:bodyPr>
          <a:lstStyle/>
          <a:p>
            <a:r>
              <a:rPr lang="lv-LV" sz="3200" b="1" dirty="0" err="1"/>
              <a:t>Multisensorās</a:t>
            </a:r>
            <a:r>
              <a:rPr lang="lv-LV" sz="3200" b="1" dirty="0"/>
              <a:t> mācību vides izveide klasē</a:t>
            </a:r>
            <a:endParaRPr lang="lv-LV" b="1" dirty="0">
              <a:latin typeface="Tahoma" panose="020B0604030504040204" pitchFamily="34" charset="0"/>
              <a:ea typeface="Tahoma" panose="020B0604030504040204" pitchFamily="34" charset="0"/>
              <a:cs typeface="Tahoma" panose="020B0604030504040204" pitchFamily="34" charset="0"/>
            </a:endParaRPr>
          </a:p>
        </p:txBody>
      </p:sp>
      <p:pic>
        <p:nvPicPr>
          <p:cNvPr id="9" name="Attēls 8">
            <a:extLst>
              <a:ext uri="{FF2B5EF4-FFF2-40B4-BE49-F238E27FC236}">
                <a16:creationId xmlns:a16="http://schemas.microsoft.com/office/drawing/2014/main" id="{A6E766FC-CBCB-4235-A084-FA68FB5A3B64}"/>
              </a:ext>
            </a:extLst>
          </p:cNvPr>
          <p:cNvPicPr>
            <a:picLocks noChangeAspect="1"/>
          </p:cNvPicPr>
          <p:nvPr/>
        </p:nvPicPr>
        <p:blipFill>
          <a:blip r:embed="rId3"/>
          <a:stretch>
            <a:fillRect/>
          </a:stretch>
        </p:blipFill>
        <p:spPr>
          <a:xfrm>
            <a:off x="313344" y="5568013"/>
            <a:ext cx="1127858" cy="1194920"/>
          </a:xfrm>
          <a:prstGeom prst="ellipse">
            <a:avLst/>
          </a:prstGeom>
          <a:ln>
            <a:noFill/>
          </a:ln>
          <a:effectLst>
            <a:softEdge rad="112500"/>
          </a:effectLst>
        </p:spPr>
      </p:pic>
      <p:pic>
        <p:nvPicPr>
          <p:cNvPr id="5122" name="Picture 2" descr="Interactive Panel Interactive Touch Screen Smart Class LCD Display">
            <a:extLst>
              <a:ext uri="{FF2B5EF4-FFF2-40B4-BE49-F238E27FC236}">
                <a16:creationId xmlns:a16="http://schemas.microsoft.com/office/drawing/2014/main" id="{F0436DAA-BB4B-909F-3972-6D9729794B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2741" y="1614986"/>
            <a:ext cx="4817915" cy="48179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A1E1771-B76C-1845-85A2-BE3E72AB96CA}"/>
              </a:ext>
            </a:extLst>
          </p:cNvPr>
          <p:cNvSpPr txBox="1"/>
          <p:nvPr/>
        </p:nvSpPr>
        <p:spPr>
          <a:xfrm>
            <a:off x="877273" y="1629918"/>
            <a:ext cx="3999527" cy="4401205"/>
          </a:xfrm>
          <a:prstGeom prst="rect">
            <a:avLst/>
          </a:prstGeom>
          <a:noFill/>
        </p:spPr>
        <p:txBody>
          <a:bodyPr wrap="square">
            <a:spAutoFit/>
          </a:bodyPr>
          <a:lstStyle/>
          <a:p>
            <a:pPr marL="457200" indent="-457200">
              <a:buFont typeface="Arial" panose="020B0604020202020204" pitchFamily="34" charset="0"/>
              <a:buChar char="•"/>
            </a:pPr>
            <a:r>
              <a:rPr lang="lv-LV" sz="2800" dirty="0"/>
              <a:t>Lielie interaktīvie skārienekrāni un interaktīvās programmas.</a:t>
            </a:r>
          </a:p>
          <a:p>
            <a:pPr marL="457200" indent="-457200">
              <a:buFont typeface="Arial" panose="020B0604020202020204" pitchFamily="34" charset="0"/>
              <a:buChar char="•"/>
            </a:pPr>
            <a:r>
              <a:rPr lang="lv-LV" sz="2800" dirty="0"/>
              <a:t>Mācīšanās caur kustību un pieskārienu.</a:t>
            </a:r>
          </a:p>
          <a:p>
            <a:pPr marL="457200" indent="-457200">
              <a:buFont typeface="Arial" panose="020B0604020202020204" pitchFamily="34" charset="0"/>
              <a:buChar char="•"/>
            </a:pPr>
            <a:r>
              <a:rPr lang="lv-LV" sz="2800" dirty="0"/>
              <a:t>Bezvadu kursorsviras, pogas un pielāgoti ievades rīki.</a:t>
            </a:r>
          </a:p>
          <a:p>
            <a:pPr marL="457200" indent="-457200">
              <a:buFont typeface="Arial" panose="020B0604020202020204" pitchFamily="34" charset="0"/>
              <a:buChar char="•"/>
            </a:pPr>
            <a:r>
              <a:rPr lang="lv-LV" sz="2800" dirty="0"/>
              <a:t>Planšetdatori.</a:t>
            </a:r>
          </a:p>
        </p:txBody>
      </p:sp>
    </p:spTree>
    <p:extLst>
      <p:ext uri="{BB962C8B-B14F-4D97-AF65-F5344CB8AC3E}">
        <p14:creationId xmlns:p14="http://schemas.microsoft.com/office/powerpoint/2010/main" val="722932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8763" y="59216"/>
            <a:ext cx="4528037" cy="2379184"/>
          </a:xfrm>
        </p:spPr>
        <p:txBody>
          <a:bodyPr vert="horz" lIns="91440" tIns="45720" rIns="91440" bIns="45720" rtlCol="0" anchor="b">
            <a:normAutofit/>
          </a:bodyPr>
          <a:lstStyle/>
          <a:p>
            <a:pPr>
              <a:lnSpc>
                <a:spcPct val="90000"/>
              </a:lnSpc>
            </a:pPr>
            <a:br>
              <a:rPr lang="lv-LV" sz="3200" b="1" dirty="0">
                <a:solidFill>
                  <a:schemeClr val="tx2">
                    <a:lumMod val="75000"/>
                  </a:schemeClr>
                </a:solidFill>
                <a:latin typeface="+mn-lt"/>
              </a:rPr>
            </a:br>
            <a:endParaRPr lang="en-US" sz="3200" b="1" kern="1200" dirty="0">
              <a:solidFill>
                <a:schemeClr val="tx2">
                  <a:lumMod val="75000"/>
                </a:schemeClr>
              </a:solidFill>
              <a:latin typeface="+mn-lt"/>
              <a:ea typeface="+mj-ea"/>
              <a:cs typeface="+mj-cs"/>
            </a:endParaRPr>
          </a:p>
        </p:txBody>
      </p:sp>
      <p:sp>
        <p:nvSpPr>
          <p:cNvPr id="4" name="Content Placeholder 3"/>
          <p:cNvSpPr>
            <a:spLocks noGrp="1"/>
          </p:cNvSpPr>
          <p:nvPr>
            <p:ph sz="half" idx="1"/>
          </p:nvPr>
        </p:nvSpPr>
        <p:spPr>
          <a:xfrm>
            <a:off x="348763" y="2181959"/>
            <a:ext cx="4832837" cy="4211642"/>
          </a:xfrm>
        </p:spPr>
        <p:txBody>
          <a:bodyPr vert="horz" lIns="91440" tIns="45720" rIns="91440" bIns="45720" rtlCol="0">
            <a:normAutofit/>
          </a:bodyPr>
          <a:lstStyle/>
          <a:p>
            <a:pPr marL="114300" indent="0" algn="ctr">
              <a:lnSpc>
                <a:spcPct val="90000"/>
              </a:lnSpc>
              <a:buNone/>
            </a:pPr>
            <a:endParaRPr lang="lv-LV" sz="2400" dirty="0"/>
          </a:p>
          <a:p>
            <a:pPr indent="-228600">
              <a:lnSpc>
                <a:spcPct val="90000"/>
              </a:lnSpc>
            </a:pPr>
            <a:endParaRPr lang="en-US" sz="1700" dirty="0"/>
          </a:p>
        </p:txBody>
      </p:sp>
      <p:sp>
        <p:nvSpPr>
          <p:cNvPr id="73" name="Rectangle 72">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9143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6406115"/>
            <a:ext cx="3057523"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3E4C7A6-BDB8-4A19-88D1-50144A8598F6}"/>
              </a:ext>
            </a:extLst>
          </p:cNvPr>
          <p:cNvSpPr txBox="1"/>
          <p:nvPr/>
        </p:nvSpPr>
        <p:spPr>
          <a:xfrm flipH="1">
            <a:off x="4038598" y="1812627"/>
            <a:ext cx="762001" cy="369332"/>
          </a:xfrm>
          <a:prstGeom prst="rect">
            <a:avLst/>
          </a:prstGeom>
          <a:noFill/>
        </p:spPr>
        <p:txBody>
          <a:bodyPr wrap="square" rtlCol="0">
            <a:spAutoFit/>
          </a:bodyPr>
          <a:lstStyle/>
          <a:p>
            <a:pPr>
              <a:spcAft>
                <a:spcPts val="600"/>
              </a:spcAft>
            </a:pPr>
            <a:r>
              <a:rPr lang="lv-LV" b="1" dirty="0">
                <a:solidFill>
                  <a:schemeClr val="bg1">
                    <a:lumMod val="50000"/>
                  </a:schemeClr>
                </a:solidFill>
              </a:rPr>
              <a:t> </a:t>
            </a:r>
            <a:endParaRPr lang="en-US" b="1">
              <a:solidFill>
                <a:schemeClr val="bg1">
                  <a:lumMod val="50000"/>
                </a:schemeClr>
              </a:solidFill>
            </a:endParaRPr>
          </a:p>
        </p:txBody>
      </p:sp>
      <p:sp>
        <p:nvSpPr>
          <p:cNvPr id="5" name="TextBox 4">
            <a:extLst>
              <a:ext uri="{FF2B5EF4-FFF2-40B4-BE49-F238E27FC236}">
                <a16:creationId xmlns:a16="http://schemas.microsoft.com/office/drawing/2014/main" id="{486C6545-6556-474A-A37C-624244256341}"/>
              </a:ext>
            </a:extLst>
          </p:cNvPr>
          <p:cNvSpPr txBox="1"/>
          <p:nvPr/>
        </p:nvSpPr>
        <p:spPr>
          <a:xfrm>
            <a:off x="2619051" y="2386329"/>
            <a:ext cx="1606317" cy="338554"/>
          </a:xfrm>
          <a:prstGeom prst="rect">
            <a:avLst/>
          </a:prstGeom>
          <a:noFill/>
        </p:spPr>
        <p:txBody>
          <a:bodyPr wrap="square" rtlCol="0">
            <a:spAutoFit/>
          </a:bodyPr>
          <a:lstStyle/>
          <a:p>
            <a:pPr>
              <a:spcAft>
                <a:spcPts val="600"/>
              </a:spcAft>
            </a:pPr>
            <a:r>
              <a:rPr lang="lv-LV" sz="1600" b="1" dirty="0">
                <a:solidFill>
                  <a:srgbClr val="00B050"/>
                </a:solidFill>
              </a:rPr>
              <a:t>    </a:t>
            </a:r>
            <a:endParaRPr lang="en-US" sz="1600" b="1">
              <a:solidFill>
                <a:srgbClr val="00B050"/>
              </a:solidFill>
            </a:endParaRPr>
          </a:p>
        </p:txBody>
      </p:sp>
      <p:sp>
        <p:nvSpPr>
          <p:cNvPr id="8" name="TextBox 7">
            <a:extLst>
              <a:ext uri="{FF2B5EF4-FFF2-40B4-BE49-F238E27FC236}">
                <a16:creationId xmlns:a16="http://schemas.microsoft.com/office/drawing/2014/main" id="{9D16EF0E-2C54-4272-927D-582041142098}"/>
              </a:ext>
            </a:extLst>
          </p:cNvPr>
          <p:cNvSpPr txBox="1"/>
          <p:nvPr/>
        </p:nvSpPr>
        <p:spPr>
          <a:xfrm>
            <a:off x="877273" y="729152"/>
            <a:ext cx="6937932" cy="1077218"/>
          </a:xfrm>
          <a:prstGeom prst="rect">
            <a:avLst/>
          </a:prstGeom>
          <a:noFill/>
        </p:spPr>
        <p:txBody>
          <a:bodyPr wrap="square" rtlCol="0">
            <a:spAutoFit/>
          </a:bodyPr>
          <a:lstStyle/>
          <a:p>
            <a:r>
              <a:rPr lang="lv-LV" sz="3200" b="1" dirty="0">
                <a:latin typeface="Tahoma" panose="020B0604030504040204" pitchFamily="34" charset="0"/>
                <a:ea typeface="Tahoma" panose="020B0604030504040204" pitchFamily="34" charset="0"/>
                <a:cs typeface="Tahoma" panose="020B0604030504040204" pitchFamily="34" charset="0"/>
              </a:rPr>
              <a:t>Ķermeņa kustību nolasīšana ar kameru un projicēšana</a:t>
            </a:r>
          </a:p>
        </p:txBody>
      </p:sp>
      <p:pic>
        <p:nvPicPr>
          <p:cNvPr id="9" name="Attēls 8">
            <a:extLst>
              <a:ext uri="{FF2B5EF4-FFF2-40B4-BE49-F238E27FC236}">
                <a16:creationId xmlns:a16="http://schemas.microsoft.com/office/drawing/2014/main" id="{A6E766FC-CBCB-4235-A084-FA68FB5A3B64}"/>
              </a:ext>
            </a:extLst>
          </p:cNvPr>
          <p:cNvPicPr>
            <a:picLocks noChangeAspect="1"/>
          </p:cNvPicPr>
          <p:nvPr/>
        </p:nvPicPr>
        <p:blipFill>
          <a:blip r:embed="rId3"/>
          <a:stretch>
            <a:fillRect/>
          </a:stretch>
        </p:blipFill>
        <p:spPr>
          <a:xfrm>
            <a:off x="313344" y="5568013"/>
            <a:ext cx="1127858" cy="1194920"/>
          </a:xfrm>
          <a:prstGeom prst="ellipse">
            <a:avLst/>
          </a:prstGeom>
          <a:ln>
            <a:noFill/>
          </a:ln>
          <a:effectLst>
            <a:softEdge rad="112500"/>
          </a:effectLst>
        </p:spPr>
      </p:pic>
      <p:pic>
        <p:nvPicPr>
          <p:cNvPr id="2050" name="Picture 2" descr="Disabled child sitting in a wheelchair ...">
            <a:extLst>
              <a:ext uri="{FF2B5EF4-FFF2-40B4-BE49-F238E27FC236}">
                <a16:creationId xmlns:a16="http://schemas.microsoft.com/office/drawing/2014/main" id="{443A245C-BDA8-08B3-5EDA-52AE37C502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1723" y="2313238"/>
            <a:ext cx="5008425" cy="33799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a:extLst>
              <a:ext uri="{FF2B5EF4-FFF2-40B4-BE49-F238E27FC236}">
                <a16:creationId xmlns:a16="http://schemas.microsoft.com/office/drawing/2014/main" id="{ED4F0A8E-AF40-7C5C-4E1C-321D571DF5CA}"/>
              </a:ext>
            </a:extLst>
          </p:cNvPr>
          <p:cNvPicPr>
            <a:picLocks noChangeAspect="1"/>
          </p:cNvPicPr>
          <p:nvPr/>
        </p:nvPicPr>
        <p:blipFill rotWithShape="1">
          <a:blip r:embed="rId5"/>
          <a:srcRect l="19034" t="19449" r="4828" b="13387"/>
          <a:stretch/>
        </p:blipFill>
        <p:spPr>
          <a:xfrm>
            <a:off x="4825099" y="2795652"/>
            <a:ext cx="4297355" cy="2642268"/>
          </a:xfrm>
          <a:prstGeom prst="rect">
            <a:avLst/>
          </a:prstGeom>
        </p:spPr>
      </p:pic>
    </p:spTree>
    <p:extLst>
      <p:ext uri="{BB962C8B-B14F-4D97-AF65-F5344CB8AC3E}">
        <p14:creationId xmlns:p14="http://schemas.microsoft.com/office/powerpoint/2010/main" val="2747945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8763" y="59216"/>
            <a:ext cx="4528037" cy="2379184"/>
          </a:xfrm>
        </p:spPr>
        <p:txBody>
          <a:bodyPr vert="horz" lIns="91440" tIns="45720" rIns="91440" bIns="45720" rtlCol="0" anchor="b">
            <a:normAutofit/>
          </a:bodyPr>
          <a:lstStyle/>
          <a:p>
            <a:pPr>
              <a:lnSpc>
                <a:spcPct val="90000"/>
              </a:lnSpc>
            </a:pPr>
            <a:br>
              <a:rPr lang="lv-LV" sz="3200" b="1" dirty="0">
                <a:solidFill>
                  <a:schemeClr val="tx2">
                    <a:lumMod val="75000"/>
                  </a:schemeClr>
                </a:solidFill>
                <a:latin typeface="+mn-lt"/>
              </a:rPr>
            </a:br>
            <a:endParaRPr lang="en-US" sz="3200" b="1" kern="1200" dirty="0">
              <a:solidFill>
                <a:schemeClr val="tx2">
                  <a:lumMod val="75000"/>
                </a:schemeClr>
              </a:solidFill>
              <a:latin typeface="+mn-lt"/>
              <a:ea typeface="+mj-ea"/>
              <a:cs typeface="+mj-cs"/>
            </a:endParaRPr>
          </a:p>
        </p:txBody>
      </p:sp>
      <p:sp>
        <p:nvSpPr>
          <p:cNvPr id="4" name="Content Placeholder 3"/>
          <p:cNvSpPr>
            <a:spLocks noGrp="1"/>
          </p:cNvSpPr>
          <p:nvPr>
            <p:ph sz="half" idx="1"/>
          </p:nvPr>
        </p:nvSpPr>
        <p:spPr>
          <a:xfrm>
            <a:off x="-264378" y="1897386"/>
            <a:ext cx="2562549" cy="1194920"/>
          </a:xfrm>
        </p:spPr>
        <p:txBody>
          <a:bodyPr vert="horz" lIns="91440" tIns="45720" rIns="91440" bIns="45720" rtlCol="0">
            <a:normAutofit lnSpcReduction="10000"/>
          </a:bodyPr>
          <a:lstStyle/>
          <a:p>
            <a:pPr marL="114300" indent="0" algn="ctr">
              <a:lnSpc>
                <a:spcPct val="90000"/>
              </a:lnSpc>
              <a:buNone/>
            </a:pPr>
            <a:r>
              <a:rPr lang="lv-LV" sz="2400" b="1" dirty="0"/>
              <a:t> </a:t>
            </a:r>
            <a:r>
              <a:rPr lang="lv-LV" sz="2400" dirty="0" err="1"/>
              <a:t>Experiments</a:t>
            </a:r>
            <a:endParaRPr lang="lv-LV" sz="2400" dirty="0"/>
          </a:p>
          <a:p>
            <a:pPr marL="114300" indent="0" algn="ctr">
              <a:lnSpc>
                <a:spcPct val="90000"/>
              </a:lnSpc>
              <a:buNone/>
            </a:pPr>
            <a:r>
              <a:rPr lang="lv-LV" sz="2400" dirty="0"/>
              <a:t> </a:t>
            </a:r>
            <a:r>
              <a:rPr lang="lv-LV" sz="2400" dirty="0" err="1"/>
              <a:t>with</a:t>
            </a:r>
            <a:r>
              <a:rPr lang="lv-LV" sz="2400" dirty="0"/>
              <a:t> Google</a:t>
            </a:r>
          </a:p>
          <a:p>
            <a:pPr marL="114300" indent="0" algn="ctr">
              <a:lnSpc>
                <a:spcPct val="90000"/>
              </a:lnSpc>
              <a:buNone/>
            </a:pPr>
            <a:r>
              <a:rPr lang="lv-LV" sz="2400" b="1" dirty="0" err="1"/>
              <a:t>Body</a:t>
            </a:r>
            <a:r>
              <a:rPr lang="lv-LV" sz="2400" b="1" dirty="0"/>
              <a:t> </a:t>
            </a:r>
            <a:r>
              <a:rPr lang="lv-LV" sz="2400" b="1" dirty="0" err="1"/>
              <a:t>Synth</a:t>
            </a:r>
            <a:endParaRPr lang="lv-LV" sz="3600" b="1" dirty="0"/>
          </a:p>
        </p:txBody>
      </p:sp>
      <p:sp>
        <p:nvSpPr>
          <p:cNvPr id="73" name="Rectangle 72">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9143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6406115"/>
            <a:ext cx="3057523"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3E4C7A6-BDB8-4A19-88D1-50144A8598F6}"/>
              </a:ext>
            </a:extLst>
          </p:cNvPr>
          <p:cNvSpPr txBox="1"/>
          <p:nvPr/>
        </p:nvSpPr>
        <p:spPr>
          <a:xfrm flipH="1">
            <a:off x="4038598" y="1812627"/>
            <a:ext cx="762001" cy="369332"/>
          </a:xfrm>
          <a:prstGeom prst="rect">
            <a:avLst/>
          </a:prstGeom>
          <a:noFill/>
        </p:spPr>
        <p:txBody>
          <a:bodyPr wrap="square" rtlCol="0">
            <a:spAutoFit/>
          </a:bodyPr>
          <a:lstStyle/>
          <a:p>
            <a:pPr>
              <a:spcAft>
                <a:spcPts val="600"/>
              </a:spcAft>
            </a:pPr>
            <a:r>
              <a:rPr lang="lv-LV" b="1" dirty="0">
                <a:solidFill>
                  <a:schemeClr val="bg1">
                    <a:lumMod val="50000"/>
                  </a:schemeClr>
                </a:solidFill>
              </a:rPr>
              <a:t> </a:t>
            </a:r>
            <a:endParaRPr lang="en-US" b="1">
              <a:solidFill>
                <a:schemeClr val="bg1">
                  <a:lumMod val="50000"/>
                </a:schemeClr>
              </a:solidFill>
            </a:endParaRPr>
          </a:p>
        </p:txBody>
      </p:sp>
      <p:sp>
        <p:nvSpPr>
          <p:cNvPr id="8" name="TextBox 7">
            <a:extLst>
              <a:ext uri="{FF2B5EF4-FFF2-40B4-BE49-F238E27FC236}">
                <a16:creationId xmlns:a16="http://schemas.microsoft.com/office/drawing/2014/main" id="{9D16EF0E-2C54-4272-927D-582041142098}"/>
              </a:ext>
            </a:extLst>
          </p:cNvPr>
          <p:cNvSpPr txBox="1"/>
          <p:nvPr/>
        </p:nvSpPr>
        <p:spPr>
          <a:xfrm>
            <a:off x="1103033" y="351451"/>
            <a:ext cx="6937932" cy="1077218"/>
          </a:xfrm>
          <a:prstGeom prst="rect">
            <a:avLst/>
          </a:prstGeom>
          <a:noFill/>
        </p:spPr>
        <p:txBody>
          <a:bodyPr wrap="square" rtlCol="0">
            <a:spAutoFit/>
          </a:bodyPr>
          <a:lstStyle/>
          <a:p>
            <a:r>
              <a:rPr lang="lv-LV" sz="3200" b="1" dirty="0">
                <a:latin typeface="Tahoma" panose="020B0604030504040204" pitchFamily="34" charset="0"/>
                <a:ea typeface="Tahoma" panose="020B0604030504040204" pitchFamily="34" charset="0"/>
                <a:cs typeface="Tahoma" panose="020B0604030504040204" pitchFamily="34" charset="0"/>
              </a:rPr>
              <a:t>Ķermeņa kustību nolasīšana ar kameru un projicēšana</a:t>
            </a:r>
          </a:p>
        </p:txBody>
      </p:sp>
      <p:pic>
        <p:nvPicPr>
          <p:cNvPr id="9" name="Attēls 8">
            <a:extLst>
              <a:ext uri="{FF2B5EF4-FFF2-40B4-BE49-F238E27FC236}">
                <a16:creationId xmlns:a16="http://schemas.microsoft.com/office/drawing/2014/main" id="{A6E766FC-CBCB-4235-A084-FA68FB5A3B64}"/>
              </a:ext>
            </a:extLst>
          </p:cNvPr>
          <p:cNvPicPr>
            <a:picLocks noChangeAspect="1"/>
          </p:cNvPicPr>
          <p:nvPr/>
        </p:nvPicPr>
        <p:blipFill>
          <a:blip r:embed="rId3"/>
          <a:stretch>
            <a:fillRect/>
          </a:stretch>
        </p:blipFill>
        <p:spPr>
          <a:xfrm>
            <a:off x="313344" y="5568013"/>
            <a:ext cx="1127858" cy="1194920"/>
          </a:xfrm>
          <a:prstGeom prst="ellipse">
            <a:avLst/>
          </a:prstGeom>
          <a:ln>
            <a:noFill/>
          </a:ln>
          <a:effectLst>
            <a:softEdge rad="112500"/>
          </a:effectLst>
        </p:spPr>
      </p:pic>
      <p:pic>
        <p:nvPicPr>
          <p:cNvPr id="7" name="Picture 1">
            <a:extLst>
              <a:ext uri="{FF2B5EF4-FFF2-40B4-BE49-F238E27FC236}">
                <a16:creationId xmlns:a16="http://schemas.microsoft.com/office/drawing/2014/main" id="{A1F2D011-F97D-9A9E-5AEE-655C9EFCDE95}"/>
              </a:ext>
            </a:extLst>
          </p:cNvPr>
          <p:cNvPicPr>
            <a:picLocks noChangeAspect="1"/>
          </p:cNvPicPr>
          <p:nvPr/>
        </p:nvPicPr>
        <p:blipFill>
          <a:blip r:embed="rId4"/>
          <a:stretch>
            <a:fillRect/>
          </a:stretch>
        </p:blipFill>
        <p:spPr>
          <a:xfrm>
            <a:off x="2388252" y="1641477"/>
            <a:ext cx="6042770" cy="4551829"/>
          </a:xfrm>
          <a:prstGeom prst="rect">
            <a:avLst/>
          </a:prstGeom>
        </p:spPr>
      </p:pic>
    </p:spTree>
    <p:extLst>
      <p:ext uri="{BB962C8B-B14F-4D97-AF65-F5344CB8AC3E}">
        <p14:creationId xmlns:p14="http://schemas.microsoft.com/office/powerpoint/2010/main" val="3039310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8763" y="59216"/>
            <a:ext cx="4528037" cy="2379184"/>
          </a:xfrm>
        </p:spPr>
        <p:txBody>
          <a:bodyPr vert="horz" lIns="91440" tIns="45720" rIns="91440" bIns="45720" rtlCol="0" anchor="b">
            <a:normAutofit/>
          </a:bodyPr>
          <a:lstStyle/>
          <a:p>
            <a:pPr>
              <a:lnSpc>
                <a:spcPct val="90000"/>
              </a:lnSpc>
            </a:pPr>
            <a:br>
              <a:rPr lang="lv-LV" sz="3200" b="1" dirty="0">
                <a:solidFill>
                  <a:schemeClr val="tx2">
                    <a:lumMod val="75000"/>
                  </a:schemeClr>
                </a:solidFill>
                <a:latin typeface="+mn-lt"/>
              </a:rPr>
            </a:br>
            <a:endParaRPr lang="en-US" sz="3200" b="1" kern="1200" dirty="0">
              <a:solidFill>
                <a:schemeClr val="tx2">
                  <a:lumMod val="75000"/>
                </a:schemeClr>
              </a:solidFill>
              <a:latin typeface="+mn-lt"/>
              <a:ea typeface="+mj-ea"/>
              <a:cs typeface="+mj-cs"/>
            </a:endParaRPr>
          </a:p>
        </p:txBody>
      </p:sp>
      <p:sp>
        <p:nvSpPr>
          <p:cNvPr id="73" name="Rectangle 72">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9143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6406115"/>
            <a:ext cx="3057523"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3E4C7A6-BDB8-4A19-88D1-50144A8598F6}"/>
              </a:ext>
            </a:extLst>
          </p:cNvPr>
          <p:cNvSpPr txBox="1"/>
          <p:nvPr/>
        </p:nvSpPr>
        <p:spPr>
          <a:xfrm flipH="1">
            <a:off x="4038598" y="1812627"/>
            <a:ext cx="762001" cy="369332"/>
          </a:xfrm>
          <a:prstGeom prst="rect">
            <a:avLst/>
          </a:prstGeom>
          <a:noFill/>
        </p:spPr>
        <p:txBody>
          <a:bodyPr wrap="square" rtlCol="0">
            <a:spAutoFit/>
          </a:bodyPr>
          <a:lstStyle/>
          <a:p>
            <a:pPr>
              <a:spcAft>
                <a:spcPts val="600"/>
              </a:spcAft>
            </a:pPr>
            <a:r>
              <a:rPr lang="lv-LV" b="1" dirty="0">
                <a:solidFill>
                  <a:schemeClr val="bg1">
                    <a:lumMod val="50000"/>
                  </a:schemeClr>
                </a:solidFill>
              </a:rPr>
              <a:t> </a:t>
            </a:r>
            <a:endParaRPr lang="en-US" b="1">
              <a:solidFill>
                <a:schemeClr val="bg1">
                  <a:lumMod val="50000"/>
                </a:schemeClr>
              </a:solidFill>
            </a:endParaRPr>
          </a:p>
        </p:txBody>
      </p:sp>
      <p:sp>
        <p:nvSpPr>
          <p:cNvPr id="5" name="TextBox 4">
            <a:extLst>
              <a:ext uri="{FF2B5EF4-FFF2-40B4-BE49-F238E27FC236}">
                <a16:creationId xmlns:a16="http://schemas.microsoft.com/office/drawing/2014/main" id="{486C6545-6556-474A-A37C-624244256341}"/>
              </a:ext>
            </a:extLst>
          </p:cNvPr>
          <p:cNvSpPr txBox="1"/>
          <p:nvPr/>
        </p:nvSpPr>
        <p:spPr>
          <a:xfrm>
            <a:off x="2619051" y="2386329"/>
            <a:ext cx="1606317" cy="338554"/>
          </a:xfrm>
          <a:prstGeom prst="rect">
            <a:avLst/>
          </a:prstGeom>
          <a:noFill/>
        </p:spPr>
        <p:txBody>
          <a:bodyPr wrap="square" rtlCol="0">
            <a:spAutoFit/>
          </a:bodyPr>
          <a:lstStyle/>
          <a:p>
            <a:pPr>
              <a:spcAft>
                <a:spcPts val="600"/>
              </a:spcAft>
            </a:pPr>
            <a:r>
              <a:rPr lang="lv-LV" sz="1600" b="1" dirty="0">
                <a:solidFill>
                  <a:srgbClr val="00B050"/>
                </a:solidFill>
              </a:rPr>
              <a:t>    </a:t>
            </a:r>
            <a:endParaRPr lang="en-US" sz="1600" b="1">
              <a:solidFill>
                <a:srgbClr val="00B050"/>
              </a:solidFill>
            </a:endParaRPr>
          </a:p>
        </p:txBody>
      </p:sp>
      <p:sp>
        <p:nvSpPr>
          <p:cNvPr id="8" name="TextBox 7">
            <a:extLst>
              <a:ext uri="{FF2B5EF4-FFF2-40B4-BE49-F238E27FC236}">
                <a16:creationId xmlns:a16="http://schemas.microsoft.com/office/drawing/2014/main" id="{9D16EF0E-2C54-4272-927D-582041142098}"/>
              </a:ext>
            </a:extLst>
          </p:cNvPr>
          <p:cNvSpPr txBox="1"/>
          <p:nvPr/>
        </p:nvSpPr>
        <p:spPr>
          <a:xfrm>
            <a:off x="1103033" y="351451"/>
            <a:ext cx="6937932" cy="1077218"/>
          </a:xfrm>
          <a:prstGeom prst="rect">
            <a:avLst/>
          </a:prstGeom>
          <a:noFill/>
        </p:spPr>
        <p:txBody>
          <a:bodyPr wrap="square" rtlCol="0">
            <a:spAutoFit/>
          </a:bodyPr>
          <a:lstStyle/>
          <a:p>
            <a:r>
              <a:rPr lang="lv-LV" sz="3200" b="1" dirty="0">
                <a:latin typeface="Tahoma" panose="020B0604030504040204" pitchFamily="34" charset="0"/>
                <a:ea typeface="Tahoma" panose="020B0604030504040204" pitchFamily="34" charset="0"/>
                <a:cs typeface="Tahoma" panose="020B0604030504040204" pitchFamily="34" charset="0"/>
              </a:rPr>
              <a:t>Ķermeņa kustību nolasīšana ar kameru un kursora vadīšana</a:t>
            </a:r>
          </a:p>
        </p:txBody>
      </p:sp>
      <p:pic>
        <p:nvPicPr>
          <p:cNvPr id="9" name="Attēls 8">
            <a:extLst>
              <a:ext uri="{FF2B5EF4-FFF2-40B4-BE49-F238E27FC236}">
                <a16:creationId xmlns:a16="http://schemas.microsoft.com/office/drawing/2014/main" id="{A6E766FC-CBCB-4235-A084-FA68FB5A3B64}"/>
              </a:ext>
            </a:extLst>
          </p:cNvPr>
          <p:cNvPicPr>
            <a:picLocks noChangeAspect="1"/>
          </p:cNvPicPr>
          <p:nvPr/>
        </p:nvPicPr>
        <p:blipFill>
          <a:blip r:embed="rId3"/>
          <a:stretch>
            <a:fillRect/>
          </a:stretch>
        </p:blipFill>
        <p:spPr>
          <a:xfrm>
            <a:off x="313344" y="5568013"/>
            <a:ext cx="1127858" cy="1194920"/>
          </a:xfrm>
          <a:prstGeom prst="ellipse">
            <a:avLst/>
          </a:prstGeom>
          <a:ln>
            <a:noFill/>
          </a:ln>
          <a:effectLst>
            <a:softEdge rad="112500"/>
          </a:effectLst>
        </p:spPr>
      </p:pic>
      <p:pic>
        <p:nvPicPr>
          <p:cNvPr id="6" name="Picture 1">
            <a:extLst>
              <a:ext uri="{FF2B5EF4-FFF2-40B4-BE49-F238E27FC236}">
                <a16:creationId xmlns:a16="http://schemas.microsoft.com/office/drawing/2014/main" id="{00848E2E-A14E-5AC2-03BF-27F20365770D}"/>
              </a:ext>
            </a:extLst>
          </p:cNvPr>
          <p:cNvPicPr>
            <a:picLocks noChangeAspect="1"/>
          </p:cNvPicPr>
          <p:nvPr/>
        </p:nvPicPr>
        <p:blipFill rotWithShape="1">
          <a:blip r:embed="rId4"/>
          <a:srcRect l="26689"/>
          <a:stretch/>
        </p:blipFill>
        <p:spPr>
          <a:xfrm>
            <a:off x="3241852" y="1421437"/>
            <a:ext cx="5181565" cy="4800286"/>
          </a:xfrm>
          <a:prstGeom prst="rect">
            <a:avLst/>
          </a:prstGeom>
        </p:spPr>
      </p:pic>
      <p:sp>
        <p:nvSpPr>
          <p:cNvPr id="7" name="Content Placeholder 3">
            <a:extLst>
              <a:ext uri="{FF2B5EF4-FFF2-40B4-BE49-F238E27FC236}">
                <a16:creationId xmlns:a16="http://schemas.microsoft.com/office/drawing/2014/main" id="{2A96F108-4DB7-DF64-9159-761F020BED19}"/>
              </a:ext>
            </a:extLst>
          </p:cNvPr>
          <p:cNvSpPr txBox="1">
            <a:spLocks/>
          </p:cNvSpPr>
          <p:nvPr/>
        </p:nvSpPr>
        <p:spPr>
          <a:xfrm>
            <a:off x="-264378" y="1897386"/>
            <a:ext cx="2562549" cy="119492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114300" indent="0" algn="ctr">
              <a:lnSpc>
                <a:spcPct val="90000"/>
              </a:lnSpc>
              <a:buFont typeface="Arial" pitchFamily="34" charset="0"/>
              <a:buNone/>
            </a:pPr>
            <a:r>
              <a:rPr lang="lv-LV" sz="2400" b="1" dirty="0"/>
              <a:t> </a:t>
            </a:r>
            <a:r>
              <a:rPr lang="lv-LV" sz="2400" dirty="0" err="1"/>
              <a:t>Experiments</a:t>
            </a:r>
            <a:endParaRPr lang="lv-LV" sz="2400" dirty="0"/>
          </a:p>
          <a:p>
            <a:pPr marL="114300" indent="0" algn="ctr">
              <a:lnSpc>
                <a:spcPct val="90000"/>
              </a:lnSpc>
              <a:buFont typeface="Arial" pitchFamily="34" charset="0"/>
              <a:buNone/>
            </a:pPr>
            <a:r>
              <a:rPr lang="lv-LV" sz="2400" dirty="0"/>
              <a:t> </a:t>
            </a:r>
            <a:r>
              <a:rPr lang="lv-LV" sz="2400" dirty="0" err="1"/>
              <a:t>with</a:t>
            </a:r>
            <a:r>
              <a:rPr lang="lv-LV" sz="2400" dirty="0"/>
              <a:t> Google</a:t>
            </a:r>
          </a:p>
          <a:p>
            <a:pPr marL="114300" indent="0" algn="ctr">
              <a:lnSpc>
                <a:spcPct val="90000"/>
              </a:lnSpc>
              <a:buFont typeface="Arial" pitchFamily="34" charset="0"/>
              <a:buNone/>
            </a:pPr>
            <a:r>
              <a:rPr lang="lv-LV" sz="2400" b="1" dirty="0" err="1"/>
              <a:t>Keyboard</a:t>
            </a:r>
            <a:endParaRPr lang="lv-LV" sz="3600" b="1" dirty="0"/>
          </a:p>
        </p:txBody>
      </p:sp>
    </p:spTree>
    <p:extLst>
      <p:ext uri="{BB962C8B-B14F-4D97-AF65-F5344CB8AC3E}">
        <p14:creationId xmlns:p14="http://schemas.microsoft.com/office/powerpoint/2010/main" val="3018427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8763" y="59216"/>
            <a:ext cx="4528037" cy="2379184"/>
          </a:xfrm>
        </p:spPr>
        <p:txBody>
          <a:bodyPr vert="horz" lIns="91440" tIns="45720" rIns="91440" bIns="45720" rtlCol="0" anchor="b">
            <a:normAutofit/>
          </a:bodyPr>
          <a:lstStyle/>
          <a:p>
            <a:pPr>
              <a:lnSpc>
                <a:spcPct val="90000"/>
              </a:lnSpc>
            </a:pPr>
            <a:br>
              <a:rPr lang="lv-LV" sz="3200" b="1" dirty="0">
                <a:solidFill>
                  <a:schemeClr val="tx2">
                    <a:lumMod val="75000"/>
                  </a:schemeClr>
                </a:solidFill>
                <a:latin typeface="+mn-lt"/>
              </a:rPr>
            </a:br>
            <a:endParaRPr lang="en-US" sz="3200" b="1" kern="1200" dirty="0">
              <a:solidFill>
                <a:schemeClr val="tx2">
                  <a:lumMod val="75000"/>
                </a:schemeClr>
              </a:solidFill>
              <a:latin typeface="+mn-lt"/>
              <a:ea typeface="+mj-ea"/>
              <a:cs typeface="+mj-cs"/>
            </a:endParaRPr>
          </a:p>
        </p:txBody>
      </p:sp>
      <p:sp>
        <p:nvSpPr>
          <p:cNvPr id="4" name="Content Placeholder 3"/>
          <p:cNvSpPr>
            <a:spLocks noGrp="1"/>
          </p:cNvSpPr>
          <p:nvPr>
            <p:ph sz="half" idx="1"/>
          </p:nvPr>
        </p:nvSpPr>
        <p:spPr>
          <a:xfrm>
            <a:off x="348763" y="2181959"/>
            <a:ext cx="4832837" cy="4211642"/>
          </a:xfrm>
        </p:spPr>
        <p:txBody>
          <a:bodyPr vert="horz" lIns="91440" tIns="45720" rIns="91440" bIns="45720" rtlCol="0">
            <a:normAutofit/>
          </a:bodyPr>
          <a:lstStyle/>
          <a:p>
            <a:pPr marL="114300" indent="0" algn="ctr">
              <a:lnSpc>
                <a:spcPct val="90000"/>
              </a:lnSpc>
              <a:buNone/>
            </a:pPr>
            <a:endParaRPr lang="lv-LV" sz="2400" dirty="0"/>
          </a:p>
          <a:p>
            <a:pPr indent="-228600">
              <a:lnSpc>
                <a:spcPct val="90000"/>
              </a:lnSpc>
            </a:pPr>
            <a:endParaRPr lang="en-US" sz="1700" dirty="0"/>
          </a:p>
        </p:txBody>
      </p:sp>
      <p:sp>
        <p:nvSpPr>
          <p:cNvPr id="73" name="Rectangle 72">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9143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6406115"/>
            <a:ext cx="3057523"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3E4C7A6-BDB8-4A19-88D1-50144A8598F6}"/>
              </a:ext>
            </a:extLst>
          </p:cNvPr>
          <p:cNvSpPr txBox="1"/>
          <p:nvPr/>
        </p:nvSpPr>
        <p:spPr>
          <a:xfrm flipH="1">
            <a:off x="4038598" y="1812627"/>
            <a:ext cx="762001" cy="369332"/>
          </a:xfrm>
          <a:prstGeom prst="rect">
            <a:avLst/>
          </a:prstGeom>
          <a:noFill/>
        </p:spPr>
        <p:txBody>
          <a:bodyPr wrap="square" rtlCol="0">
            <a:spAutoFit/>
          </a:bodyPr>
          <a:lstStyle/>
          <a:p>
            <a:pPr>
              <a:spcAft>
                <a:spcPts val="600"/>
              </a:spcAft>
            </a:pPr>
            <a:r>
              <a:rPr lang="lv-LV" b="1" dirty="0">
                <a:solidFill>
                  <a:schemeClr val="bg1">
                    <a:lumMod val="50000"/>
                  </a:schemeClr>
                </a:solidFill>
              </a:rPr>
              <a:t> </a:t>
            </a:r>
            <a:endParaRPr lang="en-US" b="1">
              <a:solidFill>
                <a:schemeClr val="bg1">
                  <a:lumMod val="50000"/>
                </a:schemeClr>
              </a:solidFill>
            </a:endParaRPr>
          </a:p>
        </p:txBody>
      </p:sp>
      <p:sp>
        <p:nvSpPr>
          <p:cNvPr id="5" name="TextBox 4">
            <a:extLst>
              <a:ext uri="{FF2B5EF4-FFF2-40B4-BE49-F238E27FC236}">
                <a16:creationId xmlns:a16="http://schemas.microsoft.com/office/drawing/2014/main" id="{486C6545-6556-474A-A37C-624244256341}"/>
              </a:ext>
            </a:extLst>
          </p:cNvPr>
          <p:cNvSpPr txBox="1"/>
          <p:nvPr/>
        </p:nvSpPr>
        <p:spPr>
          <a:xfrm>
            <a:off x="2619051" y="2386329"/>
            <a:ext cx="1606317" cy="338554"/>
          </a:xfrm>
          <a:prstGeom prst="rect">
            <a:avLst/>
          </a:prstGeom>
          <a:noFill/>
        </p:spPr>
        <p:txBody>
          <a:bodyPr wrap="square" rtlCol="0">
            <a:spAutoFit/>
          </a:bodyPr>
          <a:lstStyle/>
          <a:p>
            <a:pPr>
              <a:spcAft>
                <a:spcPts val="600"/>
              </a:spcAft>
            </a:pPr>
            <a:r>
              <a:rPr lang="lv-LV" sz="1600" b="1" dirty="0">
                <a:solidFill>
                  <a:srgbClr val="00B050"/>
                </a:solidFill>
              </a:rPr>
              <a:t>    </a:t>
            </a:r>
            <a:endParaRPr lang="en-US" sz="1600" b="1">
              <a:solidFill>
                <a:srgbClr val="00B050"/>
              </a:solidFill>
            </a:endParaRPr>
          </a:p>
        </p:txBody>
      </p:sp>
      <p:sp>
        <p:nvSpPr>
          <p:cNvPr id="8" name="TextBox 7">
            <a:extLst>
              <a:ext uri="{FF2B5EF4-FFF2-40B4-BE49-F238E27FC236}">
                <a16:creationId xmlns:a16="http://schemas.microsoft.com/office/drawing/2014/main" id="{9D16EF0E-2C54-4272-927D-582041142098}"/>
              </a:ext>
            </a:extLst>
          </p:cNvPr>
          <p:cNvSpPr txBox="1"/>
          <p:nvPr/>
        </p:nvSpPr>
        <p:spPr>
          <a:xfrm>
            <a:off x="1103033" y="848567"/>
            <a:ext cx="6937932" cy="1077218"/>
          </a:xfrm>
          <a:prstGeom prst="rect">
            <a:avLst/>
          </a:prstGeom>
          <a:noFill/>
        </p:spPr>
        <p:txBody>
          <a:bodyPr wrap="square" rtlCol="0">
            <a:spAutoFit/>
          </a:bodyPr>
          <a:lstStyle/>
          <a:p>
            <a:r>
              <a:rPr lang="lv-LV" sz="3200" b="1" dirty="0">
                <a:latin typeface="Tahoma" panose="020B0604030504040204" pitchFamily="34" charset="0"/>
                <a:ea typeface="Tahoma" panose="020B0604030504040204" pitchFamily="34" charset="0"/>
                <a:cs typeface="Tahoma" panose="020B0604030504040204" pitchFamily="34" charset="0"/>
              </a:rPr>
              <a:t>Specializētas datora ievades iekārtas</a:t>
            </a:r>
            <a:endParaRPr lang="lv-LV" b="1" dirty="0">
              <a:latin typeface="Tahoma" panose="020B0604030504040204" pitchFamily="34" charset="0"/>
              <a:ea typeface="Tahoma" panose="020B0604030504040204" pitchFamily="34" charset="0"/>
              <a:cs typeface="Tahoma" panose="020B0604030504040204" pitchFamily="34" charset="0"/>
            </a:endParaRPr>
          </a:p>
        </p:txBody>
      </p:sp>
      <p:pic>
        <p:nvPicPr>
          <p:cNvPr id="9" name="Attēls 8">
            <a:extLst>
              <a:ext uri="{FF2B5EF4-FFF2-40B4-BE49-F238E27FC236}">
                <a16:creationId xmlns:a16="http://schemas.microsoft.com/office/drawing/2014/main" id="{A6E766FC-CBCB-4235-A084-FA68FB5A3B64}"/>
              </a:ext>
            </a:extLst>
          </p:cNvPr>
          <p:cNvPicPr>
            <a:picLocks noChangeAspect="1"/>
          </p:cNvPicPr>
          <p:nvPr/>
        </p:nvPicPr>
        <p:blipFill>
          <a:blip r:embed="rId3"/>
          <a:stretch>
            <a:fillRect/>
          </a:stretch>
        </p:blipFill>
        <p:spPr>
          <a:xfrm>
            <a:off x="313344" y="5568013"/>
            <a:ext cx="1127858" cy="1194920"/>
          </a:xfrm>
          <a:prstGeom prst="ellipse">
            <a:avLst/>
          </a:prstGeom>
          <a:ln>
            <a:noFill/>
          </a:ln>
          <a:effectLst>
            <a:softEdge rad="112500"/>
          </a:effectLst>
        </p:spPr>
      </p:pic>
      <p:pic>
        <p:nvPicPr>
          <p:cNvPr id="2050" name="Picture 2" descr="Disabled child sitting in a wheelchair ...">
            <a:extLst>
              <a:ext uri="{FF2B5EF4-FFF2-40B4-BE49-F238E27FC236}">
                <a16:creationId xmlns:a16="http://schemas.microsoft.com/office/drawing/2014/main" id="{443A245C-BDA8-08B3-5EDA-52AE37C502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8439" y="1879428"/>
            <a:ext cx="5000318" cy="37310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
            <a:extLst>
              <a:ext uri="{FF2B5EF4-FFF2-40B4-BE49-F238E27FC236}">
                <a16:creationId xmlns:a16="http://schemas.microsoft.com/office/drawing/2014/main" id="{7733B0FB-B0C9-7019-2132-A59F6B0CB0CF}"/>
              </a:ext>
            </a:extLst>
          </p:cNvPr>
          <p:cNvPicPr>
            <a:picLocks noChangeAspect="1"/>
          </p:cNvPicPr>
          <p:nvPr/>
        </p:nvPicPr>
        <p:blipFill>
          <a:blip r:embed="rId5"/>
          <a:stretch>
            <a:fillRect/>
          </a:stretch>
        </p:blipFill>
        <p:spPr>
          <a:xfrm>
            <a:off x="995772" y="2037069"/>
            <a:ext cx="1888600" cy="2011459"/>
          </a:xfrm>
          <a:prstGeom prst="rect">
            <a:avLst/>
          </a:prstGeom>
        </p:spPr>
      </p:pic>
      <p:pic>
        <p:nvPicPr>
          <p:cNvPr id="11" name="Picture 1">
            <a:extLst>
              <a:ext uri="{FF2B5EF4-FFF2-40B4-BE49-F238E27FC236}">
                <a16:creationId xmlns:a16="http://schemas.microsoft.com/office/drawing/2014/main" id="{BB22F375-492F-AE2C-9567-2552FBE375AD}"/>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
                    </a14:imgEffect>
                  </a14:imgLayer>
                </a14:imgProps>
              </a:ext>
            </a:extLst>
          </a:blip>
          <a:stretch>
            <a:fillRect/>
          </a:stretch>
        </p:blipFill>
        <p:spPr>
          <a:xfrm>
            <a:off x="5069763" y="3161662"/>
            <a:ext cx="3614358" cy="2406351"/>
          </a:xfrm>
          <a:prstGeom prst="rect">
            <a:avLst/>
          </a:prstGeom>
        </p:spPr>
      </p:pic>
    </p:spTree>
    <p:extLst>
      <p:ext uri="{BB962C8B-B14F-4D97-AF65-F5344CB8AC3E}">
        <p14:creationId xmlns:p14="http://schemas.microsoft.com/office/powerpoint/2010/main" val="4052078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8763" y="59216"/>
            <a:ext cx="4528037" cy="2379184"/>
          </a:xfrm>
        </p:spPr>
        <p:txBody>
          <a:bodyPr vert="horz" lIns="91440" tIns="45720" rIns="91440" bIns="45720" rtlCol="0" anchor="b">
            <a:normAutofit/>
          </a:bodyPr>
          <a:lstStyle/>
          <a:p>
            <a:pPr>
              <a:lnSpc>
                <a:spcPct val="90000"/>
              </a:lnSpc>
            </a:pPr>
            <a:br>
              <a:rPr lang="lv-LV" sz="3200" b="1" dirty="0">
                <a:solidFill>
                  <a:schemeClr val="tx2">
                    <a:lumMod val="75000"/>
                  </a:schemeClr>
                </a:solidFill>
                <a:latin typeface="+mn-lt"/>
              </a:rPr>
            </a:br>
            <a:endParaRPr lang="en-US" sz="3200" b="1" kern="1200" dirty="0">
              <a:solidFill>
                <a:schemeClr val="tx2">
                  <a:lumMod val="75000"/>
                </a:schemeClr>
              </a:solidFill>
              <a:latin typeface="+mn-lt"/>
              <a:ea typeface="+mj-ea"/>
              <a:cs typeface="+mj-cs"/>
            </a:endParaRPr>
          </a:p>
        </p:txBody>
      </p:sp>
      <p:sp>
        <p:nvSpPr>
          <p:cNvPr id="73" name="Rectangle 72">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9143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6406115"/>
            <a:ext cx="3057523"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3E4C7A6-BDB8-4A19-88D1-50144A8598F6}"/>
              </a:ext>
            </a:extLst>
          </p:cNvPr>
          <p:cNvSpPr txBox="1"/>
          <p:nvPr/>
        </p:nvSpPr>
        <p:spPr>
          <a:xfrm flipH="1">
            <a:off x="4038598" y="1812627"/>
            <a:ext cx="762001" cy="369332"/>
          </a:xfrm>
          <a:prstGeom prst="rect">
            <a:avLst/>
          </a:prstGeom>
          <a:noFill/>
        </p:spPr>
        <p:txBody>
          <a:bodyPr wrap="square" rtlCol="0">
            <a:spAutoFit/>
          </a:bodyPr>
          <a:lstStyle/>
          <a:p>
            <a:pPr>
              <a:spcAft>
                <a:spcPts val="600"/>
              </a:spcAft>
            </a:pPr>
            <a:r>
              <a:rPr lang="lv-LV" b="1" dirty="0">
                <a:solidFill>
                  <a:schemeClr val="bg1">
                    <a:lumMod val="50000"/>
                  </a:schemeClr>
                </a:solidFill>
              </a:rPr>
              <a:t> </a:t>
            </a:r>
            <a:endParaRPr lang="en-US" b="1">
              <a:solidFill>
                <a:schemeClr val="bg1">
                  <a:lumMod val="50000"/>
                </a:schemeClr>
              </a:solidFill>
            </a:endParaRPr>
          </a:p>
        </p:txBody>
      </p:sp>
      <p:sp>
        <p:nvSpPr>
          <p:cNvPr id="5" name="TextBox 4">
            <a:extLst>
              <a:ext uri="{FF2B5EF4-FFF2-40B4-BE49-F238E27FC236}">
                <a16:creationId xmlns:a16="http://schemas.microsoft.com/office/drawing/2014/main" id="{486C6545-6556-474A-A37C-624244256341}"/>
              </a:ext>
            </a:extLst>
          </p:cNvPr>
          <p:cNvSpPr txBox="1"/>
          <p:nvPr/>
        </p:nvSpPr>
        <p:spPr>
          <a:xfrm>
            <a:off x="2619051" y="2386329"/>
            <a:ext cx="1606317" cy="338554"/>
          </a:xfrm>
          <a:prstGeom prst="rect">
            <a:avLst/>
          </a:prstGeom>
          <a:noFill/>
        </p:spPr>
        <p:txBody>
          <a:bodyPr wrap="square" rtlCol="0">
            <a:spAutoFit/>
          </a:bodyPr>
          <a:lstStyle/>
          <a:p>
            <a:pPr>
              <a:spcAft>
                <a:spcPts val="600"/>
              </a:spcAft>
            </a:pPr>
            <a:r>
              <a:rPr lang="lv-LV" sz="1600" b="1" dirty="0">
                <a:solidFill>
                  <a:srgbClr val="00B050"/>
                </a:solidFill>
              </a:rPr>
              <a:t>    </a:t>
            </a:r>
            <a:endParaRPr lang="en-US" sz="1600" b="1">
              <a:solidFill>
                <a:srgbClr val="00B050"/>
              </a:solidFill>
            </a:endParaRPr>
          </a:p>
        </p:txBody>
      </p:sp>
      <p:sp>
        <p:nvSpPr>
          <p:cNvPr id="8" name="TextBox 7">
            <a:extLst>
              <a:ext uri="{FF2B5EF4-FFF2-40B4-BE49-F238E27FC236}">
                <a16:creationId xmlns:a16="http://schemas.microsoft.com/office/drawing/2014/main" id="{9D16EF0E-2C54-4272-927D-582041142098}"/>
              </a:ext>
            </a:extLst>
          </p:cNvPr>
          <p:cNvSpPr txBox="1"/>
          <p:nvPr/>
        </p:nvSpPr>
        <p:spPr>
          <a:xfrm>
            <a:off x="1103033" y="351451"/>
            <a:ext cx="6937932" cy="584775"/>
          </a:xfrm>
          <a:prstGeom prst="rect">
            <a:avLst/>
          </a:prstGeom>
          <a:noFill/>
        </p:spPr>
        <p:txBody>
          <a:bodyPr wrap="square" rtlCol="0">
            <a:spAutoFit/>
          </a:bodyPr>
          <a:lstStyle/>
          <a:p>
            <a:pPr algn="ctr"/>
            <a:r>
              <a:rPr lang="lv-LV" sz="3200" b="1" dirty="0">
                <a:latin typeface="Tahoma" panose="020B0604030504040204" pitchFamily="34" charset="0"/>
                <a:ea typeface="Tahoma" panose="020B0604030504040204" pitchFamily="34" charset="0"/>
                <a:cs typeface="Tahoma" panose="020B0604030504040204" pitchFamily="34" charset="0"/>
              </a:rPr>
              <a:t>Skaņas </a:t>
            </a:r>
            <a:r>
              <a:rPr lang="lv-LV" sz="3200" b="1" dirty="0" err="1">
                <a:latin typeface="Tahoma" panose="020B0604030504040204" pitchFamily="34" charset="0"/>
                <a:ea typeface="Tahoma" panose="020B0604030504040204" pitchFamily="34" charset="0"/>
                <a:cs typeface="Tahoma" panose="020B0604030504040204" pitchFamily="34" charset="0"/>
              </a:rPr>
              <a:t>vizualizācija</a:t>
            </a:r>
            <a:endParaRPr lang="lv-LV" sz="3200" b="1" dirty="0">
              <a:latin typeface="Tahoma" panose="020B0604030504040204" pitchFamily="34" charset="0"/>
              <a:ea typeface="Tahoma" panose="020B0604030504040204" pitchFamily="34" charset="0"/>
              <a:cs typeface="Tahoma" panose="020B0604030504040204" pitchFamily="34" charset="0"/>
            </a:endParaRPr>
          </a:p>
        </p:txBody>
      </p:sp>
      <p:pic>
        <p:nvPicPr>
          <p:cNvPr id="9" name="Attēls 8">
            <a:extLst>
              <a:ext uri="{FF2B5EF4-FFF2-40B4-BE49-F238E27FC236}">
                <a16:creationId xmlns:a16="http://schemas.microsoft.com/office/drawing/2014/main" id="{A6E766FC-CBCB-4235-A084-FA68FB5A3B64}"/>
              </a:ext>
            </a:extLst>
          </p:cNvPr>
          <p:cNvPicPr>
            <a:picLocks noChangeAspect="1"/>
          </p:cNvPicPr>
          <p:nvPr/>
        </p:nvPicPr>
        <p:blipFill>
          <a:blip r:embed="rId3"/>
          <a:stretch>
            <a:fillRect/>
          </a:stretch>
        </p:blipFill>
        <p:spPr>
          <a:xfrm>
            <a:off x="313344" y="5568013"/>
            <a:ext cx="1127858" cy="1194920"/>
          </a:xfrm>
          <a:prstGeom prst="ellipse">
            <a:avLst/>
          </a:prstGeom>
          <a:ln>
            <a:noFill/>
          </a:ln>
          <a:effectLst>
            <a:softEdge rad="112500"/>
          </a:effectLst>
        </p:spPr>
      </p:pic>
      <p:pic>
        <p:nvPicPr>
          <p:cNvPr id="12" name="Attēls 11">
            <a:extLst>
              <a:ext uri="{FF2B5EF4-FFF2-40B4-BE49-F238E27FC236}">
                <a16:creationId xmlns:a16="http://schemas.microsoft.com/office/drawing/2014/main" id="{1F00953B-3EC9-DF05-4759-4564ECE9E61F}"/>
              </a:ext>
            </a:extLst>
          </p:cNvPr>
          <p:cNvPicPr>
            <a:picLocks noChangeAspect="1"/>
          </p:cNvPicPr>
          <p:nvPr/>
        </p:nvPicPr>
        <p:blipFill>
          <a:blip r:embed="rId4"/>
          <a:stretch>
            <a:fillRect/>
          </a:stretch>
        </p:blipFill>
        <p:spPr>
          <a:xfrm>
            <a:off x="492334" y="2371614"/>
            <a:ext cx="3927264" cy="2580774"/>
          </a:xfrm>
          <a:prstGeom prst="rect">
            <a:avLst/>
          </a:prstGeom>
        </p:spPr>
      </p:pic>
      <p:pic>
        <p:nvPicPr>
          <p:cNvPr id="14" name="Attēls 13">
            <a:extLst>
              <a:ext uri="{FF2B5EF4-FFF2-40B4-BE49-F238E27FC236}">
                <a16:creationId xmlns:a16="http://schemas.microsoft.com/office/drawing/2014/main" id="{3176827E-D284-820D-1BC2-E0C90AFBA60E}"/>
              </a:ext>
            </a:extLst>
          </p:cNvPr>
          <p:cNvPicPr>
            <a:picLocks noChangeAspect="1"/>
          </p:cNvPicPr>
          <p:nvPr/>
        </p:nvPicPr>
        <p:blipFill>
          <a:blip r:embed="rId5"/>
          <a:stretch>
            <a:fillRect/>
          </a:stretch>
        </p:blipFill>
        <p:spPr>
          <a:xfrm>
            <a:off x="5488962" y="2324958"/>
            <a:ext cx="2653836" cy="2627430"/>
          </a:xfrm>
          <a:prstGeom prst="rect">
            <a:avLst/>
          </a:prstGeom>
        </p:spPr>
      </p:pic>
      <p:sp>
        <p:nvSpPr>
          <p:cNvPr id="15" name="Taisnstūris 14">
            <a:extLst>
              <a:ext uri="{FF2B5EF4-FFF2-40B4-BE49-F238E27FC236}">
                <a16:creationId xmlns:a16="http://schemas.microsoft.com/office/drawing/2014/main" id="{40FA2635-72A4-3D6E-D455-10298353C037}"/>
              </a:ext>
            </a:extLst>
          </p:cNvPr>
          <p:cNvSpPr/>
          <p:nvPr/>
        </p:nvSpPr>
        <p:spPr>
          <a:xfrm>
            <a:off x="1103033" y="1259463"/>
            <a:ext cx="6745567" cy="584775"/>
          </a:xfrm>
          <a:prstGeom prst="rect">
            <a:avLst/>
          </a:prstGeom>
          <a:noFill/>
        </p:spPr>
        <p:txBody>
          <a:bodyPr wrap="square" lIns="91440" tIns="45720" rIns="91440" bIns="45720">
            <a:spAutoFit/>
          </a:bodyPr>
          <a:lstStyle/>
          <a:p>
            <a:pPr algn="ctr"/>
            <a:r>
              <a:rPr lang="lv-LV" sz="3200" b="0" i="0" u="none" strike="noStrike" dirty="0" err="1">
                <a:solidFill>
                  <a:srgbClr val="1B30FC"/>
                </a:solidFill>
                <a:effectLst/>
                <a:latin typeface="Source Code Pro" panose="020F0502020204030204" pitchFamily="49" charset="0"/>
                <a:hlinkClick r:id="rId6"/>
              </a:rPr>
              <a:t>Experiments</a:t>
            </a:r>
            <a:r>
              <a:rPr lang="lv-LV" sz="3200" b="0" i="0" u="none" strike="noStrike" dirty="0">
                <a:solidFill>
                  <a:srgbClr val="1B30FC"/>
                </a:solidFill>
                <a:effectLst/>
                <a:latin typeface="Source Code Pro" panose="020F0502020204030204" pitchFamily="49" charset="0"/>
                <a:hlinkClick r:id="rId6"/>
              </a:rPr>
              <a:t> </a:t>
            </a:r>
            <a:r>
              <a:rPr lang="lv-LV" sz="3200" b="0" i="0" u="none" strike="noStrike" dirty="0" err="1">
                <a:solidFill>
                  <a:srgbClr val="1B30FC"/>
                </a:solidFill>
                <a:effectLst/>
                <a:latin typeface="Source Code Pro" panose="020F0502020204030204" pitchFamily="49" charset="0"/>
                <a:hlinkClick r:id="rId6"/>
              </a:rPr>
              <a:t>with</a:t>
            </a:r>
            <a:r>
              <a:rPr lang="lv-LV" sz="3200" b="0" i="0" u="none" strike="noStrike" dirty="0">
                <a:solidFill>
                  <a:srgbClr val="1B30FC"/>
                </a:solidFill>
                <a:effectLst/>
                <a:latin typeface="Source Code Pro" panose="020F0502020204030204" pitchFamily="49" charset="0"/>
                <a:hlinkClick r:id="rId6"/>
              </a:rPr>
              <a:t> Google</a:t>
            </a:r>
            <a:endParaRPr lang="lv-LV" sz="32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6" name="Title 1">
            <a:extLst>
              <a:ext uri="{FF2B5EF4-FFF2-40B4-BE49-F238E27FC236}">
                <a16:creationId xmlns:a16="http://schemas.microsoft.com/office/drawing/2014/main" id="{92BC0456-3747-0209-4CDD-C2A8F21BD4BA}"/>
              </a:ext>
            </a:extLst>
          </p:cNvPr>
          <p:cNvSpPr txBox="1">
            <a:spLocks/>
          </p:cNvSpPr>
          <p:nvPr/>
        </p:nvSpPr>
        <p:spPr>
          <a:xfrm>
            <a:off x="904920" y="4156636"/>
            <a:ext cx="8159951" cy="376150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lv-LV" sz="2800" b="1" dirty="0" err="1"/>
              <a:t>Bouncee</a:t>
            </a:r>
            <a:r>
              <a:rPr lang="lv-LV" sz="2800" b="1" dirty="0"/>
              <a:t> </a:t>
            </a:r>
            <a:r>
              <a:rPr lang="lv-LV" sz="2800" b="1" dirty="0" err="1"/>
              <a:t>balls</a:t>
            </a:r>
            <a:r>
              <a:rPr lang="lv-LV" sz="2800" b="1" dirty="0"/>
              <a:t>                              </a:t>
            </a:r>
            <a:r>
              <a:rPr lang="lv-LV" sz="2800" b="1" dirty="0" err="1"/>
              <a:t>Seeing</a:t>
            </a:r>
            <a:r>
              <a:rPr lang="lv-LV" sz="2800" b="1" dirty="0"/>
              <a:t> </a:t>
            </a:r>
            <a:r>
              <a:rPr lang="lv-LV" sz="2800" b="1" dirty="0" err="1"/>
              <a:t>music</a:t>
            </a:r>
            <a:br>
              <a:rPr lang="lv-LV" sz="3200" b="1" dirty="0">
                <a:solidFill>
                  <a:schemeClr val="accent1">
                    <a:lumMod val="50000"/>
                  </a:schemeClr>
                </a:solidFill>
                <a:latin typeface="+mn-lt"/>
              </a:rPr>
            </a:br>
            <a:br>
              <a:rPr lang="lv-LV" sz="3200" b="1" dirty="0">
                <a:solidFill>
                  <a:schemeClr val="accent1">
                    <a:lumMod val="50000"/>
                  </a:schemeClr>
                </a:solidFill>
                <a:latin typeface="+mn-lt"/>
              </a:rPr>
            </a:br>
            <a:endParaRPr lang="lv-LV" sz="3200" b="1" dirty="0">
              <a:solidFill>
                <a:schemeClr val="accent1">
                  <a:lumMod val="50000"/>
                </a:schemeClr>
              </a:solidFill>
              <a:latin typeface="+mn-lt"/>
            </a:endParaRPr>
          </a:p>
        </p:txBody>
      </p:sp>
    </p:spTree>
    <p:extLst>
      <p:ext uri="{BB962C8B-B14F-4D97-AF65-F5344CB8AC3E}">
        <p14:creationId xmlns:p14="http://schemas.microsoft.com/office/powerpoint/2010/main" val="1614115745"/>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6725</TotalTime>
  <Words>1203</Words>
  <Application>Microsoft Office PowerPoint</Application>
  <PresentationFormat>On-screen Show (4:3)</PresentationFormat>
  <Paragraphs>121</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                                                   </vt:lpstr>
      <vt:lpstr> </vt:lpstr>
      <vt:lpstr> </vt:lpstr>
      <vt:lpstr> </vt:lpstr>
      <vt:lpstr> </vt:lpstr>
      <vt:lpstr> </vt:lpstr>
      <vt:lpstr> </vt:lpstr>
      <vt:lpstr> </vt:lpstr>
      <vt:lpstr> </vt:lpstr>
      <vt:lpstr>no žestiem līdz digitālajai saziņai  </vt:lpstr>
      <vt:lpstr>  PALDIES  PAR UZMANĪBU!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Biedrība Rīgas pilsētas “Rūpju bērns”</dc:title>
  <dc:creator>Ieva</dc:creator>
  <cp:lastModifiedBy>Gundars Oga</cp:lastModifiedBy>
  <cp:revision>325</cp:revision>
  <cp:lastPrinted>2025-03-10T18:28:58Z</cp:lastPrinted>
  <dcterms:created xsi:type="dcterms:W3CDTF">2006-08-16T00:00:00Z</dcterms:created>
  <dcterms:modified xsi:type="dcterms:W3CDTF">2025-03-31T07:35:20Z</dcterms:modified>
</cp:coreProperties>
</file>